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7" r:id="rId11"/>
    <p:sldId id="266" r:id="rId1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E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455D6-A809-4508-A2F8-8DCA42EEA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A84857-8972-4625-B2AF-8D1711CCD3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5F035-2EA7-41C3-9E64-C59A80563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EC03-B405-4072-B0CC-59F06C8D985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CBD72-627E-400F-8D37-4664CC6F0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32EE2B-1916-4712-AA44-8B6A54AB5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31C4-79FD-4E65-B502-E2CB3F354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31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6F27A-4DEA-44EF-AA8F-B6AE47071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D9FCB4-19EC-4C5D-8410-E1D91F9D1E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D3B2F-4DB0-4195-A674-BF393E6A0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EC03-B405-4072-B0CC-59F06C8D985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88646-5AFB-4BE2-A9E6-87BDD8D68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38EF8-476E-4F0E-9591-17D1EF6A4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31C4-79FD-4E65-B502-E2CB3F354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8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CBF1BE-B8BD-4AC4-AC81-C842467110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41D55D-B03D-40BC-B0FB-75411A7E3B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703A-1C2F-4AAF-A194-9133BE465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EC03-B405-4072-B0CC-59F06C8D985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BD898-B317-4C29-9A3A-3E5E3D103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D23CC-0CD7-41C7-A732-30720019C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31C4-79FD-4E65-B502-E2CB3F354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55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0A142-4DEB-4C3F-8F5F-1520D829F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B2BDA-8E9E-4EF9-826F-97D55B05A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1DC04-1DCA-4A6A-A02C-07EC61A99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EC03-B405-4072-B0CC-59F06C8D985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F218C-629C-479D-ADF1-6802C3EA9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731CC-556F-4A99-9B1E-646C884A8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31C4-79FD-4E65-B502-E2CB3F354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15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9A991-6081-4CD1-9289-741D21910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86FD8-2076-40A5-A473-082856B77F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20D86-3906-4ACA-8A56-421038946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EC03-B405-4072-B0CC-59F06C8D985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9391F-1C81-4BE7-9B6F-35619E80D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29891-3A57-4CE6-A280-8773D2BAA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31C4-79FD-4E65-B502-E2CB3F354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159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256F6-C0F5-413F-8374-B475C85C6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EF75A-6269-40DB-AB1F-E9D0F9584E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9F2FF7-F0D6-4358-8A93-DCEEA0DF9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2DE0C1-8193-4546-B964-FB8FB3085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EC03-B405-4072-B0CC-59F06C8D985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679DB8-2C7B-4009-B6A8-117EF511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CAA6D0-291E-4951-991B-4D52C1978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31C4-79FD-4E65-B502-E2CB3F354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38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D314A-754C-4682-8202-B2E555529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C1D316-AB41-471C-90FF-AB5BB2CD5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12B81-1ABF-43D3-BAB7-56F63C1F82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67FEDB-60FE-40FA-8D56-6815605A43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34867B-E6CE-4CC8-B491-5780395D8C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B6CFAA-E3D5-49DE-A609-C56F266DE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EC03-B405-4072-B0CC-59F06C8D985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598F91-55A3-4393-B04E-E69A52992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2AAE68-E177-4078-9BD4-58D6D86A4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31C4-79FD-4E65-B502-E2CB3F354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2AC66-37E4-4F9D-9465-595DCBEED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DCED24-785B-4BD1-9E47-2D141560B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EC03-B405-4072-B0CC-59F06C8D985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F136DC-54CA-4EF6-B940-783CE418E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1E5345-F4BE-43E4-BF56-DA15CA938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31C4-79FD-4E65-B502-E2CB3F354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109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F13610-BA96-407A-A2F7-D185EF924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EC03-B405-4072-B0CC-59F06C8D985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B33001-FD34-4C52-A85B-223BA37C9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72CA3B-1C1D-4E85-8910-71A6B26FF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31C4-79FD-4E65-B502-E2CB3F354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00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C32D7-6D7B-4DB0-85FC-0EFCC4938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B8D95-C5BB-482E-8F77-AA0DBF932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32788C-BDCD-447B-AD81-7FCAD6000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0FD894-A9EB-445D-B002-620A8A72F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EC03-B405-4072-B0CC-59F06C8D985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14BB1-6B4F-4ABC-B001-4CB59C926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EE16EF-5357-4DAA-81D2-39FB6B8F7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31C4-79FD-4E65-B502-E2CB3F354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77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9EE93-7F84-4FA2-BF5E-CA9FA4AC3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3C65BD-ABED-4703-9570-73EF9D1554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49E75C-693E-4BE2-B988-553FF66B3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063B6B-5607-4774-9FF7-8E935B84D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EC03-B405-4072-B0CC-59F06C8D985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4B6CF2-983A-4369-8D38-26FC8765B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94451-C7FF-4F60-9848-7C515575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31C4-79FD-4E65-B502-E2CB3F354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23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BBA0C4-FD27-4618-92A8-EA7C95575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432CC4-53D5-4322-B582-BCDC575197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DAD45-BAD6-4502-BE32-92300589F6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EEC03-B405-4072-B0CC-59F06C8D985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82F1F-3298-40E2-873E-25DCA1A532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A97E3-E631-4DB1-95C3-9EFA15E345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931C4-79FD-4E65-B502-E2CB3F354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27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www.okte.sk/media/alvbafc2/eic-prirucka-2015-06-01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A51C3-BC36-43BA-AF6F-24A4C3046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3562" y="4275911"/>
            <a:ext cx="4785407" cy="1655763"/>
          </a:xfrm>
        </p:spPr>
        <p:txBody>
          <a:bodyPr>
            <a:normAutofit/>
          </a:bodyPr>
          <a:lstStyle/>
          <a:p>
            <a:pPr algn="l"/>
            <a:r>
              <a:rPr lang="sk-SK" sz="3200" dirty="0">
                <a:solidFill>
                  <a:srgbClr val="1E4E9D"/>
                </a:solidFill>
                <a:latin typeface="Calibri "/>
              </a:rPr>
              <a:t>Pomocný materiál pri vypĺňaní hlásenia výrobcov</a:t>
            </a:r>
            <a:endParaRPr lang="en-US" sz="3200" dirty="0">
              <a:solidFill>
                <a:srgbClr val="1E4E9D"/>
              </a:solidFill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549154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604E54A-C89F-D776-5CF0-7AE8A5A79F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: zaoblené rohy 8">
            <a:extLst>
              <a:ext uri="{FF2B5EF4-FFF2-40B4-BE49-F238E27FC236}">
                <a16:creationId xmlns:a16="http://schemas.microsoft.com/office/drawing/2014/main" id="{9D26A21B-4AB7-B61E-B942-E0A39E823932}"/>
              </a:ext>
            </a:extLst>
          </p:cNvPr>
          <p:cNvSpPr/>
          <p:nvPr/>
        </p:nvSpPr>
        <p:spPr>
          <a:xfrm>
            <a:off x="2702791" y="4268116"/>
            <a:ext cx="5066260" cy="217462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Obdĺžnik: zaoblené rohy 14">
            <a:extLst>
              <a:ext uri="{FF2B5EF4-FFF2-40B4-BE49-F238E27FC236}">
                <a16:creationId xmlns:a16="http://schemas.microsoft.com/office/drawing/2014/main" id="{9C95743E-01E7-A9C4-39FB-FC16A7238B54}"/>
              </a:ext>
            </a:extLst>
          </p:cNvPr>
          <p:cNvSpPr/>
          <p:nvPr/>
        </p:nvSpPr>
        <p:spPr>
          <a:xfrm>
            <a:off x="496024" y="5422926"/>
            <a:ext cx="1857107" cy="97788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928C8A1-5F91-C6D0-BA3F-87DCF027B003}"/>
              </a:ext>
            </a:extLst>
          </p:cNvPr>
          <p:cNvSpPr txBox="1">
            <a:spLocks/>
          </p:cNvSpPr>
          <p:nvPr/>
        </p:nvSpPr>
        <p:spPr>
          <a:xfrm>
            <a:off x="1067783" y="497287"/>
            <a:ext cx="10327312" cy="352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000" dirty="0">
                <a:solidFill>
                  <a:schemeClr val="bg1"/>
                </a:solidFill>
              </a:rPr>
              <a:t>Vzorový príklad ako vypĺňať hlásenie výrobcov  </a:t>
            </a: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B0E9D064-D20B-B3A9-4613-CA6471D680E4}"/>
              </a:ext>
            </a:extLst>
          </p:cNvPr>
          <p:cNvSpPr txBox="1"/>
          <p:nvPr/>
        </p:nvSpPr>
        <p:spPr>
          <a:xfrm>
            <a:off x="233350" y="1266893"/>
            <a:ext cx="1180150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/>
              <a:t>Pr. Firma ABC, </a:t>
            </a:r>
            <a:r>
              <a:rPr lang="sk-SK" sz="1400" dirty="0" err="1"/>
              <a:t>a.s</a:t>
            </a:r>
            <a:r>
              <a:rPr lang="sk-SK" sz="1400" dirty="0"/>
              <a:t>.  je rafinéria. V rámci svojho areálu na spracovanie ropy vlastní aj zariadenie na výrobu elektriny. Taktiež je vlastníkom miestnej distribučnej sústavy. ABC, </a:t>
            </a:r>
            <a:r>
              <a:rPr lang="sk-SK" sz="1400" dirty="0" err="1"/>
              <a:t>a.s</a:t>
            </a:r>
            <a:r>
              <a:rPr lang="sk-SK" sz="1400" dirty="0"/>
              <a:t>. je teda zároveň prevádzkovateľom zariadenia na výrobu elektriny, prevádzkovateľom miestnej distribučnej sústavy ako i rafinérie.  Firma ABC, </a:t>
            </a:r>
            <a:r>
              <a:rPr lang="sk-SK" sz="1400" dirty="0" err="1"/>
              <a:t>a.s</a:t>
            </a:r>
            <a:r>
              <a:rPr lang="sk-SK" sz="1400" dirty="0"/>
              <a:t>. má aj dcérsku spoločnosť ABC montáže a opravy, </a:t>
            </a:r>
            <a:r>
              <a:rPr lang="sk-SK" sz="1400" dirty="0" err="1"/>
              <a:t>s.r.o</a:t>
            </a:r>
            <a:r>
              <a:rPr lang="sk-SK" sz="1400" dirty="0"/>
              <a:t>., ktorá je tiež pripojená do miestnej distribučnej sústavy. Do tej je napojená aj predajňa chovateľských potrieb Zoo, </a:t>
            </a:r>
            <a:r>
              <a:rPr lang="sk-SK" sz="1400" dirty="0" err="1"/>
              <a:t>s.r.o</a:t>
            </a:r>
            <a:r>
              <a:rPr lang="sk-SK" sz="1400" dirty="0"/>
              <a:t>. ako koncový odberateľ. </a:t>
            </a:r>
          </a:p>
          <a:p>
            <a:endParaRPr lang="sk-SK" sz="1400" dirty="0"/>
          </a:p>
          <a:p>
            <a:r>
              <a:rPr lang="sk-SK" sz="1400" dirty="0"/>
              <a:t>Zariadenie na výrobu elektriny vyrobilo v roku  2023 na svorkách 510 MWh elektriny. Celková technologická vlastná spotreba bola 140 </a:t>
            </a:r>
            <a:r>
              <a:rPr lang="sk-SK" sz="1400" dirty="0" err="1"/>
              <a:t>Mwh</a:t>
            </a:r>
            <a:r>
              <a:rPr lang="sk-SK" sz="1400" dirty="0"/>
              <a:t>, pričom 40 MWh bolo pokryté dodávkou zo siete a 100 MWh z vyrobenej elektriny.  410 MWh dodalo zariadenie na výrobu do miestnej distribučnej sústavy ABC. </a:t>
            </a:r>
          </a:p>
          <a:p>
            <a:r>
              <a:rPr lang="sk-SK" sz="1400" dirty="0"/>
              <a:t>Ročná spotreba jednotlivých subjektov bola nasledovná: Rafinéria spotrebovala 560 MWh, predajňa chovateľských potrieb Zoo, </a:t>
            </a:r>
            <a:r>
              <a:rPr lang="sk-SK" sz="1400" dirty="0" err="1"/>
              <a:t>s.r.o</a:t>
            </a:r>
            <a:r>
              <a:rPr lang="sk-SK" sz="1400" dirty="0"/>
              <a:t>. 10 MWh, firma ABC montáže a opravy, </a:t>
            </a:r>
            <a:r>
              <a:rPr lang="sk-SK" sz="1400" dirty="0" err="1"/>
              <a:t>s.r.o</a:t>
            </a:r>
            <a:r>
              <a:rPr lang="sk-SK" sz="1400" dirty="0"/>
              <a:t>. spotrebovala 80 MWh. </a:t>
            </a:r>
          </a:p>
          <a:p>
            <a:endParaRPr lang="sk-SK" sz="1400" dirty="0"/>
          </a:p>
          <a:p>
            <a:r>
              <a:rPr lang="sk-SK" sz="1400" dirty="0"/>
              <a:t>Miestna distribučná sústava je napojená na regionálnu distribučnú sústavy DS, </a:t>
            </a:r>
            <a:r>
              <a:rPr lang="sk-SK" sz="1400" dirty="0" err="1"/>
              <a:t>a.s</a:t>
            </a:r>
            <a:r>
              <a:rPr lang="sk-SK" sz="1400" dirty="0"/>
              <a:t>. z ktorej odobrala 300 GWh. Straty miestnej distribučnej sústavy  ABC boli 16 MWh a vlastná spotreba pri prevádzkovaní sústavy bola 4 MWh. Výstup z miestnej distribučnej sústavy do regionálnej distribučnej sústavy bol nameraný vo výške 1 MWh a do zariadenia na výrobu elektriny vo výške 40 MWh. </a:t>
            </a:r>
          </a:p>
          <a:p>
            <a:r>
              <a:rPr lang="sk-SK" sz="1100" i="1" dirty="0"/>
              <a:t>* Všetky použité čísla a modelácia situácie je fiktívna</a:t>
            </a:r>
          </a:p>
        </p:txBody>
      </p:sp>
      <p:sp>
        <p:nvSpPr>
          <p:cNvPr id="8" name="Obdĺžnik: zaoblené rohy 7">
            <a:extLst>
              <a:ext uri="{FF2B5EF4-FFF2-40B4-BE49-F238E27FC236}">
                <a16:creationId xmlns:a16="http://schemas.microsoft.com/office/drawing/2014/main" id="{78E6658E-8A78-D853-AF25-0CCC3A9D84E0}"/>
              </a:ext>
            </a:extLst>
          </p:cNvPr>
          <p:cNvSpPr/>
          <p:nvPr/>
        </p:nvSpPr>
        <p:spPr>
          <a:xfrm>
            <a:off x="3795669" y="4303675"/>
            <a:ext cx="1469155" cy="65115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/>
              <a:t>Zariadenie na výrobu elektriny</a:t>
            </a:r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0AB4ACCC-0B39-044D-A6C8-5583B28CE861}"/>
              </a:ext>
            </a:extLst>
          </p:cNvPr>
          <p:cNvSpPr txBox="1"/>
          <p:nvPr/>
        </p:nvSpPr>
        <p:spPr>
          <a:xfrm>
            <a:off x="2794228" y="4335236"/>
            <a:ext cx="107765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600" dirty="0">
                <a:solidFill>
                  <a:srgbClr val="FF0000"/>
                </a:solidFill>
              </a:rPr>
              <a:t>ABC, </a:t>
            </a:r>
            <a:r>
              <a:rPr lang="sk-SK" sz="1600" dirty="0" err="1">
                <a:solidFill>
                  <a:srgbClr val="FF0000"/>
                </a:solidFill>
              </a:rPr>
              <a:t>a.s</a:t>
            </a:r>
            <a:r>
              <a:rPr lang="sk-SK" sz="1600" dirty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11" name="Obdĺžnik: zaoblené rohy 10">
            <a:extLst>
              <a:ext uri="{FF2B5EF4-FFF2-40B4-BE49-F238E27FC236}">
                <a16:creationId xmlns:a16="http://schemas.microsoft.com/office/drawing/2014/main" id="{E71CA9FE-2D98-843A-834C-4C94145F7FEE}"/>
              </a:ext>
            </a:extLst>
          </p:cNvPr>
          <p:cNvSpPr/>
          <p:nvPr/>
        </p:nvSpPr>
        <p:spPr>
          <a:xfrm>
            <a:off x="10275616" y="4356679"/>
            <a:ext cx="1413039" cy="65764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/>
              <a:t>Montáže a opravy</a:t>
            </a:r>
          </a:p>
        </p:txBody>
      </p:sp>
      <p:sp>
        <p:nvSpPr>
          <p:cNvPr id="12" name="Obdĺžnik: zaoblené rohy 11">
            <a:extLst>
              <a:ext uri="{FF2B5EF4-FFF2-40B4-BE49-F238E27FC236}">
                <a16:creationId xmlns:a16="http://schemas.microsoft.com/office/drawing/2014/main" id="{038E5A6B-7F7F-5459-ACB7-5263C07C4056}"/>
              </a:ext>
            </a:extLst>
          </p:cNvPr>
          <p:cNvSpPr/>
          <p:nvPr/>
        </p:nvSpPr>
        <p:spPr>
          <a:xfrm>
            <a:off x="8865670" y="4314999"/>
            <a:ext cx="2933055" cy="736537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E65EEFE3-C7C8-E050-D43B-B57EB7AF7D17}"/>
              </a:ext>
            </a:extLst>
          </p:cNvPr>
          <p:cNvSpPr txBox="1"/>
          <p:nvPr/>
        </p:nvSpPr>
        <p:spPr>
          <a:xfrm>
            <a:off x="8865670" y="4330650"/>
            <a:ext cx="154927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400" dirty="0">
                <a:solidFill>
                  <a:srgbClr val="FF0000"/>
                </a:solidFill>
              </a:rPr>
              <a:t>ABC montáže a opravy, </a:t>
            </a:r>
            <a:r>
              <a:rPr lang="sk-SK" sz="1400" dirty="0" err="1">
                <a:solidFill>
                  <a:srgbClr val="FF0000"/>
                </a:solidFill>
              </a:rPr>
              <a:t>s.r.o</a:t>
            </a:r>
            <a:r>
              <a:rPr lang="sk-SK" sz="14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4" name="Obdĺžnik: zaoblené rohy 13">
            <a:extLst>
              <a:ext uri="{FF2B5EF4-FFF2-40B4-BE49-F238E27FC236}">
                <a16:creationId xmlns:a16="http://schemas.microsoft.com/office/drawing/2014/main" id="{16DDFABB-3807-FCA6-1E2A-E4BDB53CE8AD}"/>
              </a:ext>
            </a:extLst>
          </p:cNvPr>
          <p:cNvSpPr/>
          <p:nvPr/>
        </p:nvSpPr>
        <p:spPr>
          <a:xfrm>
            <a:off x="743133" y="5700146"/>
            <a:ext cx="1413039" cy="65764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/>
              <a:t>Distribučná sústava</a:t>
            </a:r>
          </a:p>
        </p:txBody>
      </p:sp>
      <p:sp>
        <p:nvSpPr>
          <p:cNvPr id="16" name="Obdĺžnik: zaoblené rohy 15">
            <a:extLst>
              <a:ext uri="{FF2B5EF4-FFF2-40B4-BE49-F238E27FC236}">
                <a16:creationId xmlns:a16="http://schemas.microsoft.com/office/drawing/2014/main" id="{C6230E28-6E0C-5A3E-F4C2-B6128DA44798}"/>
              </a:ext>
            </a:extLst>
          </p:cNvPr>
          <p:cNvSpPr/>
          <p:nvPr/>
        </p:nvSpPr>
        <p:spPr>
          <a:xfrm>
            <a:off x="5597209" y="4317546"/>
            <a:ext cx="1469155" cy="65115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/>
              <a:t>rafinéria</a:t>
            </a:r>
          </a:p>
        </p:txBody>
      </p:sp>
      <p:sp>
        <p:nvSpPr>
          <p:cNvPr id="17" name="Obdĺžnik: zaoblené rohy 16">
            <a:extLst>
              <a:ext uri="{FF2B5EF4-FFF2-40B4-BE49-F238E27FC236}">
                <a16:creationId xmlns:a16="http://schemas.microsoft.com/office/drawing/2014/main" id="{278296B1-0CEC-AF72-D23A-4D7E33054151}"/>
              </a:ext>
            </a:extLst>
          </p:cNvPr>
          <p:cNvSpPr/>
          <p:nvPr/>
        </p:nvSpPr>
        <p:spPr>
          <a:xfrm>
            <a:off x="4647252" y="5700146"/>
            <a:ext cx="1469155" cy="65764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/>
              <a:t>Miestna distribučná sústava (MDS)</a:t>
            </a:r>
          </a:p>
        </p:txBody>
      </p:sp>
      <p:sp>
        <p:nvSpPr>
          <p:cNvPr id="18" name="Obdĺžnik: zaoblené rohy 17">
            <a:extLst>
              <a:ext uri="{FF2B5EF4-FFF2-40B4-BE49-F238E27FC236}">
                <a16:creationId xmlns:a16="http://schemas.microsoft.com/office/drawing/2014/main" id="{21D4C08D-3CF6-9202-5EC6-AEB6A247B00E}"/>
              </a:ext>
            </a:extLst>
          </p:cNvPr>
          <p:cNvSpPr/>
          <p:nvPr/>
        </p:nvSpPr>
        <p:spPr>
          <a:xfrm>
            <a:off x="10308888" y="5220665"/>
            <a:ext cx="1413039" cy="65764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/>
              <a:t>Predajňa chovateľských potrieb</a:t>
            </a:r>
          </a:p>
        </p:txBody>
      </p:sp>
      <p:sp>
        <p:nvSpPr>
          <p:cNvPr id="19" name="Obdĺžnik: zaoblené rohy 18">
            <a:extLst>
              <a:ext uri="{FF2B5EF4-FFF2-40B4-BE49-F238E27FC236}">
                <a16:creationId xmlns:a16="http://schemas.microsoft.com/office/drawing/2014/main" id="{840BF3C1-EFE3-8F95-B711-F1DB65F251DD}"/>
              </a:ext>
            </a:extLst>
          </p:cNvPr>
          <p:cNvSpPr/>
          <p:nvPr/>
        </p:nvSpPr>
        <p:spPr>
          <a:xfrm>
            <a:off x="8911161" y="5171752"/>
            <a:ext cx="2933055" cy="755775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BlokTextu 19">
            <a:extLst>
              <a:ext uri="{FF2B5EF4-FFF2-40B4-BE49-F238E27FC236}">
                <a16:creationId xmlns:a16="http://schemas.microsoft.com/office/drawing/2014/main" id="{B91229FB-179A-5A0D-974A-06A3E5C727AA}"/>
              </a:ext>
            </a:extLst>
          </p:cNvPr>
          <p:cNvSpPr txBox="1"/>
          <p:nvPr/>
        </p:nvSpPr>
        <p:spPr>
          <a:xfrm>
            <a:off x="8905588" y="5189356"/>
            <a:ext cx="12332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400" dirty="0">
                <a:solidFill>
                  <a:srgbClr val="FF0000"/>
                </a:solidFill>
              </a:rPr>
              <a:t>Zoo, </a:t>
            </a:r>
            <a:r>
              <a:rPr lang="sk-SK" sz="1400" dirty="0" err="1">
                <a:solidFill>
                  <a:srgbClr val="FF0000"/>
                </a:solidFill>
              </a:rPr>
              <a:t>s.r.o</a:t>
            </a:r>
            <a:r>
              <a:rPr lang="sk-SK" sz="14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98645728-F916-D2B7-58E5-9C2C5BAA1D2B}"/>
              </a:ext>
            </a:extLst>
          </p:cNvPr>
          <p:cNvSpPr txBox="1"/>
          <p:nvPr/>
        </p:nvSpPr>
        <p:spPr>
          <a:xfrm>
            <a:off x="557493" y="5380210"/>
            <a:ext cx="288607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600" dirty="0">
                <a:solidFill>
                  <a:srgbClr val="FF0000"/>
                </a:solidFill>
              </a:rPr>
              <a:t>DS, </a:t>
            </a:r>
            <a:r>
              <a:rPr lang="sk-SK" sz="1600" dirty="0" err="1">
                <a:solidFill>
                  <a:srgbClr val="FF0000"/>
                </a:solidFill>
              </a:rPr>
              <a:t>a.s</a:t>
            </a:r>
            <a:r>
              <a:rPr lang="sk-SK" sz="1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22" name="BlokTextu 21">
            <a:extLst>
              <a:ext uri="{FF2B5EF4-FFF2-40B4-BE49-F238E27FC236}">
                <a16:creationId xmlns:a16="http://schemas.microsoft.com/office/drawing/2014/main" id="{5CFDE7AD-4919-6B75-4538-90F65FF5D3B8}"/>
              </a:ext>
            </a:extLst>
          </p:cNvPr>
          <p:cNvSpPr txBox="1"/>
          <p:nvPr/>
        </p:nvSpPr>
        <p:spPr>
          <a:xfrm>
            <a:off x="3932979" y="5160302"/>
            <a:ext cx="92104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200" dirty="0"/>
              <a:t>410 MWh </a:t>
            </a:r>
          </a:p>
        </p:txBody>
      </p:sp>
      <p:cxnSp>
        <p:nvCxnSpPr>
          <p:cNvPr id="23" name="Rovná spojovacia šípka 22">
            <a:extLst>
              <a:ext uri="{FF2B5EF4-FFF2-40B4-BE49-F238E27FC236}">
                <a16:creationId xmlns:a16="http://schemas.microsoft.com/office/drawing/2014/main" id="{4EEA2ABD-6CEC-DAA0-4CAD-CDBDBDA25D68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4530247" y="4954825"/>
            <a:ext cx="451647" cy="763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BlokTextu 23">
            <a:extLst>
              <a:ext uri="{FF2B5EF4-FFF2-40B4-BE49-F238E27FC236}">
                <a16:creationId xmlns:a16="http://schemas.microsoft.com/office/drawing/2014/main" id="{147549DB-1429-3F78-4A23-44BE40D323A3}"/>
              </a:ext>
            </a:extLst>
          </p:cNvPr>
          <p:cNvSpPr txBox="1"/>
          <p:nvPr/>
        </p:nvSpPr>
        <p:spPr>
          <a:xfrm>
            <a:off x="2798025" y="5982435"/>
            <a:ext cx="92104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200" dirty="0"/>
              <a:t>300 MWh </a:t>
            </a:r>
          </a:p>
        </p:txBody>
      </p:sp>
      <p:cxnSp>
        <p:nvCxnSpPr>
          <p:cNvPr id="25" name="Rovná spojovacia šípka 24">
            <a:extLst>
              <a:ext uri="{FF2B5EF4-FFF2-40B4-BE49-F238E27FC236}">
                <a16:creationId xmlns:a16="http://schemas.microsoft.com/office/drawing/2014/main" id="{5D126F8F-9C00-9E3B-27E6-27B402A8D871}"/>
              </a:ext>
            </a:extLst>
          </p:cNvPr>
          <p:cNvCxnSpPr>
            <a:cxnSpLocks/>
            <a:endCxn id="16" idx="2"/>
          </p:cNvCxnSpPr>
          <p:nvPr/>
        </p:nvCxnSpPr>
        <p:spPr>
          <a:xfrm flipV="1">
            <a:off x="5930830" y="4968696"/>
            <a:ext cx="400957" cy="750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Rovná spojovacia šípka 25">
            <a:extLst>
              <a:ext uri="{FF2B5EF4-FFF2-40B4-BE49-F238E27FC236}">
                <a16:creationId xmlns:a16="http://schemas.microsoft.com/office/drawing/2014/main" id="{DA4EDF31-FE86-1F65-FE55-F3578230B74D}"/>
              </a:ext>
            </a:extLst>
          </p:cNvPr>
          <p:cNvCxnSpPr>
            <a:cxnSpLocks/>
            <a:endCxn id="11" idx="1"/>
          </p:cNvCxnSpPr>
          <p:nvPr/>
        </p:nvCxnSpPr>
        <p:spPr>
          <a:xfrm flipV="1">
            <a:off x="6131308" y="4685502"/>
            <a:ext cx="4144308" cy="1225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Rovná spojovacia šípka 26">
            <a:extLst>
              <a:ext uri="{FF2B5EF4-FFF2-40B4-BE49-F238E27FC236}">
                <a16:creationId xmlns:a16="http://schemas.microsoft.com/office/drawing/2014/main" id="{367EDC17-31F2-14C9-4DF6-F4F49EFAA3DF}"/>
              </a:ext>
            </a:extLst>
          </p:cNvPr>
          <p:cNvCxnSpPr>
            <a:cxnSpLocks/>
            <a:stCxn id="17" idx="3"/>
            <a:endCxn id="18" idx="1"/>
          </p:cNvCxnSpPr>
          <p:nvPr/>
        </p:nvCxnSpPr>
        <p:spPr>
          <a:xfrm flipV="1">
            <a:off x="6116407" y="5549488"/>
            <a:ext cx="4192481" cy="479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BlokTextu 27">
            <a:extLst>
              <a:ext uri="{FF2B5EF4-FFF2-40B4-BE49-F238E27FC236}">
                <a16:creationId xmlns:a16="http://schemas.microsoft.com/office/drawing/2014/main" id="{06865184-4D5F-AF6B-B1D1-3ADCFDF0BE50}"/>
              </a:ext>
            </a:extLst>
          </p:cNvPr>
          <p:cNvSpPr txBox="1"/>
          <p:nvPr/>
        </p:nvSpPr>
        <p:spPr>
          <a:xfrm>
            <a:off x="7941528" y="4989213"/>
            <a:ext cx="92104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200" dirty="0"/>
              <a:t>80 MWh </a:t>
            </a:r>
          </a:p>
        </p:txBody>
      </p:sp>
      <p:sp>
        <p:nvSpPr>
          <p:cNvPr id="29" name="BlokTextu 28">
            <a:extLst>
              <a:ext uri="{FF2B5EF4-FFF2-40B4-BE49-F238E27FC236}">
                <a16:creationId xmlns:a16="http://schemas.microsoft.com/office/drawing/2014/main" id="{968032F6-AD02-945B-89CB-147EE8662A08}"/>
              </a:ext>
            </a:extLst>
          </p:cNvPr>
          <p:cNvSpPr txBox="1"/>
          <p:nvPr/>
        </p:nvSpPr>
        <p:spPr>
          <a:xfrm>
            <a:off x="8027158" y="5535011"/>
            <a:ext cx="92104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200" dirty="0"/>
              <a:t>10 MWh </a:t>
            </a:r>
          </a:p>
        </p:txBody>
      </p:sp>
      <p:sp>
        <p:nvSpPr>
          <p:cNvPr id="30" name="BlokTextu 29">
            <a:extLst>
              <a:ext uri="{FF2B5EF4-FFF2-40B4-BE49-F238E27FC236}">
                <a16:creationId xmlns:a16="http://schemas.microsoft.com/office/drawing/2014/main" id="{C137E0D3-2038-34E2-BB66-4D5C8A161D0F}"/>
              </a:ext>
            </a:extLst>
          </p:cNvPr>
          <p:cNvSpPr txBox="1"/>
          <p:nvPr/>
        </p:nvSpPr>
        <p:spPr>
          <a:xfrm>
            <a:off x="2849429" y="5655706"/>
            <a:ext cx="92104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200" dirty="0"/>
              <a:t>1 MWh </a:t>
            </a:r>
          </a:p>
        </p:txBody>
      </p:sp>
      <p:sp>
        <p:nvSpPr>
          <p:cNvPr id="31" name="BlokTextu 30">
            <a:extLst>
              <a:ext uri="{FF2B5EF4-FFF2-40B4-BE49-F238E27FC236}">
                <a16:creationId xmlns:a16="http://schemas.microsoft.com/office/drawing/2014/main" id="{342CABA9-5A6A-00F2-BF3F-950518F312B1}"/>
              </a:ext>
            </a:extLst>
          </p:cNvPr>
          <p:cNvSpPr txBox="1"/>
          <p:nvPr/>
        </p:nvSpPr>
        <p:spPr>
          <a:xfrm>
            <a:off x="5499704" y="5003104"/>
            <a:ext cx="92104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200" dirty="0"/>
              <a:t>560 MWh </a:t>
            </a: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8D7CA1ED-2D7F-88F4-2167-B9485196AEE7}"/>
              </a:ext>
            </a:extLst>
          </p:cNvPr>
          <p:cNvSpPr txBox="1"/>
          <p:nvPr/>
        </p:nvSpPr>
        <p:spPr>
          <a:xfrm>
            <a:off x="917428" y="926268"/>
            <a:ext cx="88725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dirty="0">
                <a:solidFill>
                  <a:schemeClr val="tx1"/>
                </a:solidFill>
              </a:rPr>
              <a:t>d) 1 subjekt je: PO výrobca + iný predmet činnosti + miestna distribučná sústava</a:t>
            </a:r>
          </a:p>
        </p:txBody>
      </p:sp>
      <p:cxnSp>
        <p:nvCxnSpPr>
          <p:cNvPr id="33" name="Rovná spojovacia šípka 32">
            <a:extLst>
              <a:ext uri="{FF2B5EF4-FFF2-40B4-BE49-F238E27FC236}">
                <a16:creationId xmlns:a16="http://schemas.microsoft.com/office/drawing/2014/main" id="{10DCBE4E-2555-E911-B154-8BABDCD1F205}"/>
              </a:ext>
            </a:extLst>
          </p:cNvPr>
          <p:cNvCxnSpPr>
            <a:cxnSpLocks/>
            <a:stCxn id="14" idx="3"/>
            <a:endCxn id="17" idx="1"/>
          </p:cNvCxnSpPr>
          <p:nvPr/>
        </p:nvCxnSpPr>
        <p:spPr>
          <a:xfrm>
            <a:off x="2156172" y="6028969"/>
            <a:ext cx="2491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Rovná spojovacia šípka 33">
            <a:extLst>
              <a:ext uri="{FF2B5EF4-FFF2-40B4-BE49-F238E27FC236}">
                <a16:creationId xmlns:a16="http://schemas.microsoft.com/office/drawing/2014/main" id="{F1A9E6E5-412B-7638-9CC5-BCED8D33BA05}"/>
              </a:ext>
            </a:extLst>
          </p:cNvPr>
          <p:cNvCxnSpPr>
            <a:cxnSpLocks/>
          </p:cNvCxnSpPr>
          <p:nvPr/>
        </p:nvCxnSpPr>
        <p:spPr>
          <a:xfrm flipH="1">
            <a:off x="2156172" y="5928301"/>
            <a:ext cx="2491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Rovná spojovacia šípka 34">
            <a:extLst>
              <a:ext uri="{FF2B5EF4-FFF2-40B4-BE49-F238E27FC236}">
                <a16:creationId xmlns:a16="http://schemas.microsoft.com/office/drawing/2014/main" id="{8BEB877D-56AF-67B6-7806-9076B85F06FA}"/>
              </a:ext>
            </a:extLst>
          </p:cNvPr>
          <p:cNvCxnSpPr/>
          <p:nvPr/>
        </p:nvCxnSpPr>
        <p:spPr>
          <a:xfrm flipH="1" flipV="1">
            <a:off x="4647252" y="4950422"/>
            <a:ext cx="431995" cy="7346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BlokTextu 35">
            <a:extLst>
              <a:ext uri="{FF2B5EF4-FFF2-40B4-BE49-F238E27FC236}">
                <a16:creationId xmlns:a16="http://schemas.microsoft.com/office/drawing/2014/main" id="{D87A1C84-5D56-D67D-88F4-0AE5CAFDC77F}"/>
              </a:ext>
            </a:extLst>
          </p:cNvPr>
          <p:cNvSpPr txBox="1"/>
          <p:nvPr/>
        </p:nvSpPr>
        <p:spPr>
          <a:xfrm>
            <a:off x="4853603" y="5153225"/>
            <a:ext cx="92104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200" dirty="0"/>
              <a:t>40 MWh </a:t>
            </a:r>
          </a:p>
        </p:txBody>
      </p:sp>
    </p:spTree>
    <p:extLst>
      <p:ext uri="{BB962C8B-B14F-4D97-AF65-F5344CB8AC3E}">
        <p14:creationId xmlns:p14="http://schemas.microsoft.com/office/powerpoint/2010/main" val="2436162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F54666-A146-BDAE-D47F-2A83B3D887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87B2CF6-38D6-7A58-F884-9A683C2919AC}"/>
              </a:ext>
            </a:extLst>
          </p:cNvPr>
          <p:cNvSpPr txBox="1">
            <a:spLocks/>
          </p:cNvSpPr>
          <p:nvPr/>
        </p:nvSpPr>
        <p:spPr>
          <a:xfrm>
            <a:off x="1067783" y="497287"/>
            <a:ext cx="10327312" cy="352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000" dirty="0">
                <a:solidFill>
                  <a:schemeClr val="bg1"/>
                </a:solidFill>
              </a:rPr>
              <a:t>Vzorový príklad ako vypĺňať hlásenie výrobcov  </a:t>
            </a:r>
          </a:p>
        </p:txBody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4CC8EB4D-D836-55C7-5BAF-21DE0356A479}"/>
              </a:ext>
            </a:extLst>
          </p:cNvPr>
          <p:cNvGrpSpPr/>
          <p:nvPr/>
        </p:nvGrpSpPr>
        <p:grpSpPr>
          <a:xfrm>
            <a:off x="2510007" y="1533630"/>
            <a:ext cx="9100356" cy="1582789"/>
            <a:chOff x="505038" y="3523891"/>
            <a:chExt cx="9401028" cy="1840777"/>
          </a:xfrm>
        </p:grpSpPr>
        <p:pic>
          <p:nvPicPr>
            <p:cNvPr id="8" name="Obrázok 7">
              <a:extLst>
                <a:ext uri="{FF2B5EF4-FFF2-40B4-BE49-F238E27FC236}">
                  <a16:creationId xmlns:a16="http://schemas.microsoft.com/office/drawing/2014/main" id="{1D17D00D-6DFA-A0F8-F8B4-74FE866980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5038" y="3523891"/>
              <a:ext cx="9401028" cy="1836669"/>
            </a:xfrm>
            <a:prstGeom prst="rect">
              <a:avLst/>
            </a:prstGeom>
          </p:spPr>
        </p:pic>
        <p:sp>
          <p:nvSpPr>
            <p:cNvPr id="9" name="BlokTextu 8">
              <a:extLst>
                <a:ext uri="{FF2B5EF4-FFF2-40B4-BE49-F238E27FC236}">
                  <a16:creationId xmlns:a16="http://schemas.microsoft.com/office/drawing/2014/main" id="{D45E735B-C847-A58A-573E-A55E24F0EAD0}"/>
                </a:ext>
              </a:extLst>
            </p:cNvPr>
            <p:cNvSpPr txBox="1"/>
            <p:nvPr/>
          </p:nvSpPr>
          <p:spPr>
            <a:xfrm>
              <a:off x="754951" y="5083561"/>
              <a:ext cx="44467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200" dirty="0">
                  <a:solidFill>
                    <a:srgbClr val="FF0000"/>
                  </a:solidFill>
                </a:rPr>
                <a:t>510</a:t>
              </a:r>
            </a:p>
          </p:txBody>
        </p:sp>
        <p:sp>
          <p:nvSpPr>
            <p:cNvPr id="10" name="BlokTextu 9">
              <a:extLst>
                <a:ext uri="{FF2B5EF4-FFF2-40B4-BE49-F238E27FC236}">
                  <a16:creationId xmlns:a16="http://schemas.microsoft.com/office/drawing/2014/main" id="{9D70AC1B-277C-A193-1B3E-9041D59B344D}"/>
                </a:ext>
              </a:extLst>
            </p:cNvPr>
            <p:cNvSpPr txBox="1"/>
            <p:nvPr/>
          </p:nvSpPr>
          <p:spPr>
            <a:xfrm>
              <a:off x="1782622" y="5083561"/>
              <a:ext cx="44467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200" dirty="0">
                  <a:solidFill>
                    <a:srgbClr val="FF0000"/>
                  </a:solidFill>
                </a:rPr>
                <a:t>140</a:t>
              </a:r>
            </a:p>
          </p:txBody>
        </p:sp>
        <p:sp>
          <p:nvSpPr>
            <p:cNvPr id="11" name="BlokTextu 10">
              <a:extLst>
                <a:ext uri="{FF2B5EF4-FFF2-40B4-BE49-F238E27FC236}">
                  <a16:creationId xmlns:a16="http://schemas.microsoft.com/office/drawing/2014/main" id="{321BF922-7DF5-F7A3-F08F-046361DC1FC9}"/>
                </a:ext>
              </a:extLst>
            </p:cNvPr>
            <p:cNvSpPr txBox="1"/>
            <p:nvPr/>
          </p:nvSpPr>
          <p:spPr>
            <a:xfrm>
              <a:off x="2773929" y="5083561"/>
              <a:ext cx="44467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200" dirty="0">
                  <a:solidFill>
                    <a:srgbClr val="FF0000"/>
                  </a:solidFill>
                </a:rPr>
                <a:t>100</a:t>
              </a:r>
            </a:p>
          </p:txBody>
        </p:sp>
        <p:sp>
          <p:nvSpPr>
            <p:cNvPr id="12" name="BlokTextu 11">
              <a:extLst>
                <a:ext uri="{FF2B5EF4-FFF2-40B4-BE49-F238E27FC236}">
                  <a16:creationId xmlns:a16="http://schemas.microsoft.com/office/drawing/2014/main" id="{6490EC7B-7C63-3227-DD28-7565FC2E8251}"/>
                </a:ext>
              </a:extLst>
            </p:cNvPr>
            <p:cNvSpPr txBox="1"/>
            <p:nvPr/>
          </p:nvSpPr>
          <p:spPr>
            <a:xfrm>
              <a:off x="3731186" y="5087669"/>
              <a:ext cx="44467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200" dirty="0">
                  <a:solidFill>
                    <a:srgbClr val="FF0000"/>
                  </a:solidFill>
                </a:rPr>
                <a:t>40</a:t>
              </a:r>
            </a:p>
          </p:txBody>
        </p:sp>
        <p:sp>
          <p:nvSpPr>
            <p:cNvPr id="13" name="BlokTextu 12">
              <a:extLst>
                <a:ext uri="{FF2B5EF4-FFF2-40B4-BE49-F238E27FC236}">
                  <a16:creationId xmlns:a16="http://schemas.microsoft.com/office/drawing/2014/main" id="{55EECE58-2FD0-6630-A838-B2DD4A3CE4FF}"/>
                </a:ext>
              </a:extLst>
            </p:cNvPr>
            <p:cNvSpPr txBox="1"/>
            <p:nvPr/>
          </p:nvSpPr>
          <p:spPr>
            <a:xfrm>
              <a:off x="5108231" y="5083561"/>
              <a:ext cx="44467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2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4" name="BlokTextu 13">
              <a:extLst>
                <a:ext uri="{FF2B5EF4-FFF2-40B4-BE49-F238E27FC236}">
                  <a16:creationId xmlns:a16="http://schemas.microsoft.com/office/drawing/2014/main" id="{4C319D7F-E1B2-0E65-F406-040B5B7E7914}"/>
                </a:ext>
              </a:extLst>
            </p:cNvPr>
            <p:cNvSpPr txBox="1"/>
            <p:nvPr/>
          </p:nvSpPr>
          <p:spPr>
            <a:xfrm>
              <a:off x="6546189" y="5083561"/>
              <a:ext cx="44467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200" dirty="0">
                  <a:solidFill>
                    <a:srgbClr val="FF0000"/>
                  </a:solidFill>
                </a:rPr>
                <a:t>410</a:t>
              </a:r>
            </a:p>
          </p:txBody>
        </p:sp>
        <p:sp>
          <p:nvSpPr>
            <p:cNvPr id="15" name="BlokTextu 14">
              <a:extLst>
                <a:ext uri="{FF2B5EF4-FFF2-40B4-BE49-F238E27FC236}">
                  <a16:creationId xmlns:a16="http://schemas.microsoft.com/office/drawing/2014/main" id="{08E9DDA1-5A27-2125-3D81-E67E3ABB7909}"/>
                </a:ext>
              </a:extLst>
            </p:cNvPr>
            <p:cNvSpPr txBox="1"/>
            <p:nvPr/>
          </p:nvSpPr>
          <p:spPr>
            <a:xfrm>
              <a:off x="7781452" y="5083561"/>
              <a:ext cx="44467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2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6" name="BlokTextu 15">
              <a:extLst>
                <a:ext uri="{FF2B5EF4-FFF2-40B4-BE49-F238E27FC236}">
                  <a16:creationId xmlns:a16="http://schemas.microsoft.com/office/drawing/2014/main" id="{3B73219A-A9F3-1091-183A-BB59024EFEC7}"/>
                </a:ext>
              </a:extLst>
            </p:cNvPr>
            <p:cNvSpPr txBox="1"/>
            <p:nvPr/>
          </p:nvSpPr>
          <p:spPr>
            <a:xfrm>
              <a:off x="9064243" y="5087669"/>
              <a:ext cx="44467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200" dirty="0">
                  <a:solidFill>
                    <a:srgbClr val="FF0000"/>
                  </a:solidFill>
                </a:rPr>
                <a:t>40</a:t>
              </a:r>
            </a:p>
          </p:txBody>
        </p:sp>
      </p:grpSp>
      <p:sp>
        <p:nvSpPr>
          <p:cNvPr id="17" name="BlokTextu 16">
            <a:extLst>
              <a:ext uri="{FF2B5EF4-FFF2-40B4-BE49-F238E27FC236}">
                <a16:creationId xmlns:a16="http://schemas.microsoft.com/office/drawing/2014/main" id="{BD8DC90B-EFAC-3615-B134-F3410263747E}"/>
              </a:ext>
            </a:extLst>
          </p:cNvPr>
          <p:cNvSpPr txBox="1"/>
          <p:nvPr/>
        </p:nvSpPr>
        <p:spPr>
          <a:xfrm>
            <a:off x="177609" y="1493254"/>
            <a:ext cx="23323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/>
              <a:t>Výber z hlásenia výrobcov</a:t>
            </a:r>
          </a:p>
        </p:txBody>
      </p:sp>
      <p:sp>
        <p:nvSpPr>
          <p:cNvPr id="18" name="BlokTextu 17">
            <a:extLst>
              <a:ext uri="{FF2B5EF4-FFF2-40B4-BE49-F238E27FC236}">
                <a16:creationId xmlns:a16="http://schemas.microsoft.com/office/drawing/2014/main" id="{D98B40F6-E751-6A1E-4598-27D120563F57}"/>
              </a:ext>
            </a:extLst>
          </p:cNvPr>
          <p:cNvSpPr txBox="1"/>
          <p:nvPr/>
        </p:nvSpPr>
        <p:spPr>
          <a:xfrm>
            <a:off x="177609" y="3283393"/>
            <a:ext cx="5293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k-SK"/>
            </a:defPPr>
            <a:lvl1pPr>
              <a:defRPr/>
            </a:lvl1pPr>
          </a:lstStyle>
          <a:p>
            <a:r>
              <a:rPr lang="sk-SK" sz="1600" dirty="0"/>
              <a:t>Výber sumárnych údajov za MDS </a:t>
            </a:r>
          </a:p>
        </p:txBody>
      </p:sp>
      <p:pic>
        <p:nvPicPr>
          <p:cNvPr id="19" name="Obrázok 18">
            <a:extLst>
              <a:ext uri="{FF2B5EF4-FFF2-40B4-BE49-F238E27FC236}">
                <a16:creationId xmlns:a16="http://schemas.microsoft.com/office/drawing/2014/main" id="{8A183589-6BB1-EF44-F912-23C385F663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416" y="3621947"/>
            <a:ext cx="11993167" cy="1153043"/>
          </a:xfrm>
          <a:prstGeom prst="rect">
            <a:avLst/>
          </a:prstGeom>
        </p:spPr>
      </p:pic>
      <p:sp>
        <p:nvSpPr>
          <p:cNvPr id="20" name="Ovál 19">
            <a:extLst>
              <a:ext uri="{FF2B5EF4-FFF2-40B4-BE49-F238E27FC236}">
                <a16:creationId xmlns:a16="http://schemas.microsoft.com/office/drawing/2014/main" id="{49017991-5BD2-0353-B6BE-AC1CA9F23EEB}"/>
              </a:ext>
            </a:extLst>
          </p:cNvPr>
          <p:cNvSpPr/>
          <p:nvPr/>
        </p:nvSpPr>
        <p:spPr>
          <a:xfrm>
            <a:off x="8357945" y="2810312"/>
            <a:ext cx="430453" cy="3429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" name="Ovál 20">
            <a:extLst>
              <a:ext uri="{FF2B5EF4-FFF2-40B4-BE49-F238E27FC236}">
                <a16:creationId xmlns:a16="http://schemas.microsoft.com/office/drawing/2014/main" id="{B7927EEB-BB07-439B-263B-DF40B2F94AD6}"/>
              </a:ext>
            </a:extLst>
          </p:cNvPr>
          <p:cNvSpPr/>
          <p:nvPr/>
        </p:nvSpPr>
        <p:spPr>
          <a:xfrm>
            <a:off x="1488760" y="4555757"/>
            <a:ext cx="430453" cy="2192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2" name="Ovál 21">
            <a:extLst>
              <a:ext uri="{FF2B5EF4-FFF2-40B4-BE49-F238E27FC236}">
                <a16:creationId xmlns:a16="http://schemas.microsoft.com/office/drawing/2014/main" id="{0A666174-C974-84F1-DEE9-F220BD26D9A6}"/>
              </a:ext>
            </a:extLst>
          </p:cNvPr>
          <p:cNvSpPr/>
          <p:nvPr/>
        </p:nvSpPr>
        <p:spPr>
          <a:xfrm>
            <a:off x="10772461" y="2831794"/>
            <a:ext cx="430453" cy="3429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3" name="Ovál 22">
            <a:extLst>
              <a:ext uri="{FF2B5EF4-FFF2-40B4-BE49-F238E27FC236}">
                <a16:creationId xmlns:a16="http://schemas.microsoft.com/office/drawing/2014/main" id="{08D91C60-D4FD-D271-E664-3D46146DCFF9}"/>
              </a:ext>
            </a:extLst>
          </p:cNvPr>
          <p:cNvSpPr/>
          <p:nvPr/>
        </p:nvSpPr>
        <p:spPr>
          <a:xfrm>
            <a:off x="9191584" y="5184696"/>
            <a:ext cx="430453" cy="2769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4" name="Obdĺžnik 23">
            <a:extLst>
              <a:ext uri="{FF2B5EF4-FFF2-40B4-BE49-F238E27FC236}">
                <a16:creationId xmlns:a16="http://schemas.microsoft.com/office/drawing/2014/main" id="{5211AE37-6428-FF4D-D8D0-D630131FC569}"/>
              </a:ext>
            </a:extLst>
          </p:cNvPr>
          <p:cNvSpPr/>
          <p:nvPr/>
        </p:nvSpPr>
        <p:spPr>
          <a:xfrm>
            <a:off x="9029306" y="4913952"/>
            <a:ext cx="755010" cy="6862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5" name="BlokTextu 24">
            <a:extLst>
              <a:ext uri="{FF2B5EF4-FFF2-40B4-BE49-F238E27FC236}">
                <a16:creationId xmlns:a16="http://schemas.microsoft.com/office/drawing/2014/main" id="{AB2120FC-F99F-2309-EE67-77843DC29BC1}"/>
              </a:ext>
            </a:extLst>
          </p:cNvPr>
          <p:cNvSpPr txBox="1"/>
          <p:nvPr/>
        </p:nvSpPr>
        <p:spPr>
          <a:xfrm>
            <a:off x="9030095" y="4945193"/>
            <a:ext cx="208067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560 MWh OVS </a:t>
            </a:r>
            <a:r>
              <a:rPr lang="cs-CZ" sz="1200" dirty="0"/>
              <a:t>(</a:t>
            </a:r>
            <a:r>
              <a:rPr lang="cs-CZ" sz="1200" dirty="0" err="1"/>
              <a:t>rafinéria</a:t>
            </a:r>
            <a:r>
              <a:rPr lang="cs-CZ" sz="1200" dirty="0"/>
              <a:t>)</a:t>
            </a:r>
            <a:endParaRPr lang="sk-SK" sz="1200" dirty="0"/>
          </a:p>
        </p:txBody>
      </p:sp>
      <p:sp>
        <p:nvSpPr>
          <p:cNvPr id="26" name="BlokTextu 25">
            <a:extLst>
              <a:ext uri="{FF2B5EF4-FFF2-40B4-BE49-F238E27FC236}">
                <a16:creationId xmlns:a16="http://schemas.microsoft.com/office/drawing/2014/main" id="{E5BCF214-EA4F-4D29-7006-546A2AB757EA}"/>
              </a:ext>
            </a:extLst>
          </p:cNvPr>
          <p:cNvSpPr txBox="1"/>
          <p:nvPr/>
        </p:nvSpPr>
        <p:spPr>
          <a:xfrm>
            <a:off x="9003050" y="5190396"/>
            <a:ext cx="319541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200" dirty="0"/>
              <a:t>40</a:t>
            </a:r>
            <a:r>
              <a:rPr lang="en-US" sz="1200" dirty="0"/>
              <a:t> MWh </a:t>
            </a:r>
            <a:r>
              <a:rPr lang="sk-SK" sz="1200" dirty="0"/>
              <a:t>zariadenie na výrobu elektriny</a:t>
            </a:r>
          </a:p>
        </p:txBody>
      </p:sp>
      <p:sp>
        <p:nvSpPr>
          <p:cNvPr id="27" name="BlokTextu 26">
            <a:extLst>
              <a:ext uri="{FF2B5EF4-FFF2-40B4-BE49-F238E27FC236}">
                <a16:creationId xmlns:a16="http://schemas.microsoft.com/office/drawing/2014/main" id="{35204B75-2CC4-E590-FBC2-2AD45AB6E2E0}"/>
              </a:ext>
            </a:extLst>
          </p:cNvPr>
          <p:cNvSpPr txBox="1"/>
          <p:nvPr/>
        </p:nvSpPr>
        <p:spPr>
          <a:xfrm>
            <a:off x="9029306" y="5461695"/>
            <a:ext cx="327301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200" dirty="0"/>
              <a:t>80 MWh koncový odberateľ ABC montáže a</a:t>
            </a:r>
          </a:p>
        </p:txBody>
      </p:sp>
      <p:sp>
        <p:nvSpPr>
          <p:cNvPr id="28" name="Obdĺžnik 27">
            <a:extLst>
              <a:ext uri="{FF2B5EF4-FFF2-40B4-BE49-F238E27FC236}">
                <a16:creationId xmlns:a16="http://schemas.microsoft.com/office/drawing/2014/main" id="{1DD3B25B-4B81-E556-5F4C-14D898D55EDA}"/>
              </a:ext>
            </a:extLst>
          </p:cNvPr>
          <p:cNvSpPr/>
          <p:nvPr/>
        </p:nvSpPr>
        <p:spPr>
          <a:xfrm>
            <a:off x="8097885" y="4607865"/>
            <a:ext cx="1012558" cy="152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29" name="Spojnica: zalomená 28">
            <a:extLst>
              <a:ext uri="{FF2B5EF4-FFF2-40B4-BE49-F238E27FC236}">
                <a16:creationId xmlns:a16="http://schemas.microsoft.com/office/drawing/2014/main" id="{70881F48-571B-3283-53FB-F31385C20E43}"/>
              </a:ext>
            </a:extLst>
          </p:cNvPr>
          <p:cNvCxnSpPr>
            <a:cxnSpLocks/>
            <a:stCxn id="28" idx="2"/>
            <a:endCxn id="25" idx="1"/>
          </p:cNvCxnSpPr>
          <p:nvPr/>
        </p:nvCxnSpPr>
        <p:spPr>
          <a:xfrm rot="16200000" flipH="1">
            <a:off x="8655543" y="4709141"/>
            <a:ext cx="323172" cy="425931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pojnica: zalomená 29">
            <a:extLst>
              <a:ext uri="{FF2B5EF4-FFF2-40B4-BE49-F238E27FC236}">
                <a16:creationId xmlns:a16="http://schemas.microsoft.com/office/drawing/2014/main" id="{9FBBBAEC-C8D4-369F-F511-166F50EAEE2D}"/>
              </a:ext>
            </a:extLst>
          </p:cNvPr>
          <p:cNvCxnSpPr>
            <a:cxnSpLocks/>
            <a:stCxn id="28" idx="2"/>
            <a:endCxn id="26" idx="1"/>
          </p:cNvCxnSpPr>
          <p:nvPr/>
        </p:nvCxnSpPr>
        <p:spPr>
          <a:xfrm rot="16200000" flipH="1">
            <a:off x="8519420" y="4845265"/>
            <a:ext cx="568375" cy="39888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pojnica: zalomená 30">
            <a:extLst>
              <a:ext uri="{FF2B5EF4-FFF2-40B4-BE49-F238E27FC236}">
                <a16:creationId xmlns:a16="http://schemas.microsoft.com/office/drawing/2014/main" id="{FF9A78F2-3515-E0B2-21D9-92D1783BE950}"/>
              </a:ext>
            </a:extLst>
          </p:cNvPr>
          <p:cNvCxnSpPr>
            <a:cxnSpLocks/>
            <a:stCxn id="28" idx="2"/>
            <a:endCxn id="27" idx="1"/>
          </p:cNvCxnSpPr>
          <p:nvPr/>
        </p:nvCxnSpPr>
        <p:spPr>
          <a:xfrm rot="16200000" flipH="1">
            <a:off x="8396898" y="4967787"/>
            <a:ext cx="839674" cy="42514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Ovál 31">
            <a:extLst>
              <a:ext uri="{FF2B5EF4-FFF2-40B4-BE49-F238E27FC236}">
                <a16:creationId xmlns:a16="http://schemas.microsoft.com/office/drawing/2014/main" id="{7C789E28-D353-6AE9-F93A-A73078652AFB}"/>
              </a:ext>
            </a:extLst>
          </p:cNvPr>
          <p:cNvSpPr/>
          <p:nvPr/>
        </p:nvSpPr>
        <p:spPr>
          <a:xfrm>
            <a:off x="329967" y="5687157"/>
            <a:ext cx="430453" cy="3429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3" name="BlokTextu 32">
            <a:extLst>
              <a:ext uri="{FF2B5EF4-FFF2-40B4-BE49-F238E27FC236}">
                <a16:creationId xmlns:a16="http://schemas.microsoft.com/office/drawing/2014/main" id="{62701E86-6BDF-A5E2-E02A-3381ECEBC454}"/>
              </a:ext>
            </a:extLst>
          </p:cNvPr>
          <p:cNvSpPr txBox="1"/>
          <p:nvPr/>
        </p:nvSpPr>
        <p:spPr>
          <a:xfrm>
            <a:off x="760420" y="5720132"/>
            <a:ext cx="472776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200" dirty="0"/>
              <a:t>spoločné údaje od výrobcov a od sústav (MDS)</a:t>
            </a:r>
          </a:p>
        </p:txBody>
      </p:sp>
      <p:sp>
        <p:nvSpPr>
          <p:cNvPr id="34" name="BlokTextu 33">
            <a:extLst>
              <a:ext uri="{FF2B5EF4-FFF2-40B4-BE49-F238E27FC236}">
                <a16:creationId xmlns:a16="http://schemas.microsoft.com/office/drawing/2014/main" id="{4EAA9749-1B21-DD36-3BBF-D17222558B71}"/>
              </a:ext>
            </a:extLst>
          </p:cNvPr>
          <p:cNvSpPr txBox="1"/>
          <p:nvPr/>
        </p:nvSpPr>
        <p:spPr>
          <a:xfrm>
            <a:off x="917428" y="926268"/>
            <a:ext cx="88725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dirty="0">
                <a:solidFill>
                  <a:schemeClr val="tx1"/>
                </a:solidFill>
              </a:rPr>
              <a:t>d) 1 subjekt je: PO výrobca + iný predmet činnosti + miestna distribučná sústava</a:t>
            </a:r>
          </a:p>
        </p:txBody>
      </p:sp>
    </p:spTree>
    <p:extLst>
      <p:ext uri="{BB962C8B-B14F-4D97-AF65-F5344CB8AC3E}">
        <p14:creationId xmlns:p14="http://schemas.microsoft.com/office/powerpoint/2010/main" val="1127693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2853367-4A5B-4CB7-B735-7A49E49F9BEC}"/>
              </a:ext>
            </a:extLst>
          </p:cNvPr>
          <p:cNvSpPr txBox="1">
            <a:spLocks/>
          </p:cNvSpPr>
          <p:nvPr/>
        </p:nvSpPr>
        <p:spPr>
          <a:xfrm>
            <a:off x="1067783" y="497287"/>
            <a:ext cx="10327312" cy="352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000" dirty="0">
                <a:solidFill>
                  <a:schemeClr val="bg1"/>
                </a:solidFill>
              </a:rPr>
              <a:t>Prehľad MWh tokov – výrobca (zariadenie na výrobu elektriny)</a:t>
            </a: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A772270A-2A6D-B0CF-6119-2130A86DFF4E}"/>
              </a:ext>
            </a:extLst>
          </p:cNvPr>
          <p:cNvSpPr txBox="1"/>
          <p:nvPr/>
        </p:nvSpPr>
        <p:spPr>
          <a:xfrm>
            <a:off x="2128319" y="935344"/>
            <a:ext cx="399498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2000" dirty="0"/>
              <a:t>„Vstupy“:</a:t>
            </a:r>
          </a:p>
          <a:p>
            <a:endParaRPr lang="sk-SK" sz="2000" dirty="0"/>
          </a:p>
          <a:p>
            <a:endParaRPr lang="sk-SK" sz="2000" dirty="0"/>
          </a:p>
          <a:p>
            <a:endParaRPr lang="sk-SK" sz="2000" dirty="0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8FDFB436-4269-B846-FBC2-6E7EAFE27057}"/>
              </a:ext>
            </a:extLst>
          </p:cNvPr>
          <p:cNvSpPr/>
          <p:nvPr/>
        </p:nvSpPr>
        <p:spPr>
          <a:xfrm>
            <a:off x="99935" y="1291246"/>
            <a:ext cx="363916" cy="30429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1</a:t>
            </a:r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682B5F91-9704-4E43-7889-785E98DDB8F1}"/>
              </a:ext>
            </a:extLst>
          </p:cNvPr>
          <p:cNvSpPr txBox="1"/>
          <p:nvPr/>
        </p:nvSpPr>
        <p:spPr>
          <a:xfrm>
            <a:off x="433906" y="1291246"/>
            <a:ext cx="532931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2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VÝROBA ELEKTRINY </a:t>
            </a:r>
            <a:r>
              <a:rPr lang="sk-SK" sz="1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- množstvo elektriny vyrobené na svorkách zdroja / generátora</a:t>
            </a:r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047406E1-0367-94CB-4A5D-B1BA7DE8AF9D}"/>
              </a:ext>
            </a:extLst>
          </p:cNvPr>
          <p:cNvSpPr/>
          <p:nvPr/>
        </p:nvSpPr>
        <p:spPr>
          <a:xfrm>
            <a:off x="99935" y="1602810"/>
            <a:ext cx="363916" cy="30429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6</a:t>
            </a: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637E43C2-8612-496F-07A6-EE13474376BE}"/>
              </a:ext>
            </a:extLst>
          </p:cNvPr>
          <p:cNvSpPr txBox="1"/>
          <p:nvPr/>
        </p:nvSpPr>
        <p:spPr>
          <a:xfrm>
            <a:off x="433907" y="1602810"/>
            <a:ext cx="561498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2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ELEKTRINA ODOBRANÁ ZO SÚSTAVY </a:t>
            </a:r>
            <a:r>
              <a:rPr lang="sk-SK" sz="1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- odber elektriny z distribučnej / prenosovej sústavy</a:t>
            </a:r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565F09D2-8D4C-DDD0-E673-522A1B646694}"/>
              </a:ext>
            </a:extLst>
          </p:cNvPr>
          <p:cNvSpPr txBox="1"/>
          <p:nvPr/>
        </p:nvSpPr>
        <p:spPr>
          <a:xfrm>
            <a:off x="2006306" y="1851599"/>
            <a:ext cx="422287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2000" dirty="0"/>
              <a:t>„Výstupy“:</a:t>
            </a:r>
            <a:endParaRPr lang="sk-SK" sz="2000" dirty="0">
              <a:solidFill>
                <a:srgbClr val="00B0F0"/>
              </a:solidFill>
            </a:endParaRPr>
          </a:p>
          <a:p>
            <a:r>
              <a:rPr lang="sk-SK" sz="2000" dirty="0"/>
              <a:t>      </a:t>
            </a:r>
          </a:p>
          <a:p>
            <a:endParaRPr lang="sk-SK" sz="2000" dirty="0"/>
          </a:p>
          <a:p>
            <a:endParaRPr lang="sk-SK" sz="2000" dirty="0"/>
          </a:p>
          <a:p>
            <a:endParaRPr lang="sk-SK" sz="2000" dirty="0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ACC7B522-C658-75C9-27AD-135156FFC2D4}"/>
              </a:ext>
            </a:extLst>
          </p:cNvPr>
          <p:cNvSpPr/>
          <p:nvPr/>
        </p:nvSpPr>
        <p:spPr>
          <a:xfrm>
            <a:off x="99935" y="2236747"/>
            <a:ext cx="352337" cy="30429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2</a:t>
            </a:r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B67D8DEC-61E0-80FB-BF5D-66DBC332BAC3}"/>
              </a:ext>
            </a:extLst>
          </p:cNvPr>
          <p:cNvSpPr/>
          <p:nvPr/>
        </p:nvSpPr>
        <p:spPr>
          <a:xfrm>
            <a:off x="99935" y="3522437"/>
            <a:ext cx="352337" cy="30429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3</a:t>
            </a:r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5AD9571F-BF04-C897-350E-ACE75B4F99D5}"/>
              </a:ext>
            </a:extLst>
          </p:cNvPr>
          <p:cNvSpPr/>
          <p:nvPr/>
        </p:nvSpPr>
        <p:spPr>
          <a:xfrm>
            <a:off x="99935" y="4142200"/>
            <a:ext cx="352337" cy="30429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4</a:t>
            </a:r>
          </a:p>
        </p:txBody>
      </p:sp>
      <p:sp>
        <p:nvSpPr>
          <p:cNvPr id="16" name="Ovál 15">
            <a:extLst>
              <a:ext uri="{FF2B5EF4-FFF2-40B4-BE49-F238E27FC236}">
                <a16:creationId xmlns:a16="http://schemas.microsoft.com/office/drawing/2014/main" id="{6B084F46-AF94-3701-C1E7-4A3C1D524197}"/>
              </a:ext>
            </a:extLst>
          </p:cNvPr>
          <p:cNvSpPr/>
          <p:nvPr/>
        </p:nvSpPr>
        <p:spPr>
          <a:xfrm>
            <a:off x="99935" y="4506981"/>
            <a:ext cx="352337" cy="30429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5</a:t>
            </a:r>
          </a:p>
        </p:txBody>
      </p:sp>
      <p:sp>
        <p:nvSpPr>
          <p:cNvPr id="17" name="BlokTextu 16">
            <a:extLst>
              <a:ext uri="{FF2B5EF4-FFF2-40B4-BE49-F238E27FC236}">
                <a16:creationId xmlns:a16="http://schemas.microsoft.com/office/drawing/2014/main" id="{E0693578-4C86-EFFB-0541-87B03178B9EB}"/>
              </a:ext>
            </a:extLst>
          </p:cNvPr>
          <p:cNvSpPr txBox="1"/>
          <p:nvPr/>
        </p:nvSpPr>
        <p:spPr>
          <a:xfrm>
            <a:off x="433907" y="3522437"/>
            <a:ext cx="54820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2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OSTATNÁ VLASTNÁ SPOTREBA </a:t>
            </a:r>
            <a:r>
              <a:rPr lang="sk-SK" sz="1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výrobcu elektriny (elektrina </a:t>
            </a:r>
            <a:r>
              <a:rPr lang="sk-SK" sz="12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pre vlastné využitie bez vlastnej spotreby</a:t>
            </a:r>
            <a:r>
              <a:rPr lang="sk-SK" sz="1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) </a:t>
            </a:r>
            <a:r>
              <a:rPr lang="sk-SK" sz="1200" i="0" dirty="0">
                <a:solidFill>
                  <a:schemeClr val="tx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je spotreba elektriny výrobcu elektriny okrem vlastnej spotreby </a:t>
            </a:r>
            <a:r>
              <a:rPr lang="sk-SK" sz="1200" b="0" i="0" dirty="0">
                <a:solidFill>
                  <a:schemeClr val="tx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elektriny pri výrobe</a:t>
            </a:r>
            <a:endParaRPr lang="sk-SK" sz="1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BlokTextu 17">
            <a:extLst>
              <a:ext uri="{FF2B5EF4-FFF2-40B4-BE49-F238E27FC236}">
                <a16:creationId xmlns:a16="http://schemas.microsoft.com/office/drawing/2014/main" id="{AB8A2967-DC41-1606-AB2D-4B9065C42676}"/>
              </a:ext>
            </a:extLst>
          </p:cNvPr>
          <p:cNvSpPr txBox="1"/>
          <p:nvPr/>
        </p:nvSpPr>
        <p:spPr>
          <a:xfrm>
            <a:off x="433907" y="4436527"/>
            <a:ext cx="49213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sk-SK"/>
            </a:defPPr>
            <a:lvl1pPr>
              <a:defRPr sz="1400" b="1"/>
            </a:lvl1pPr>
          </a:lstStyle>
          <a:p>
            <a:r>
              <a:rPr lang="sk-SK" sz="1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DODÁVKA PRIAMYM VEDENÍM </a:t>
            </a:r>
            <a:r>
              <a:rPr lang="sk-SK" sz="1200" b="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- dodávka elektriny vyrobenej v zdroji (generátore) priamym vedením pre </a:t>
            </a:r>
            <a:r>
              <a:rPr lang="sk-SK" sz="1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KONCOVÝCH ODBERATEĽOV</a:t>
            </a:r>
            <a:r>
              <a:rPr lang="sk-SK" sz="1200" b="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elektriny</a:t>
            </a:r>
          </a:p>
        </p:txBody>
      </p:sp>
      <p:sp>
        <p:nvSpPr>
          <p:cNvPr id="19" name="BlokTextu 18">
            <a:extLst>
              <a:ext uri="{FF2B5EF4-FFF2-40B4-BE49-F238E27FC236}">
                <a16:creationId xmlns:a16="http://schemas.microsoft.com/office/drawing/2014/main" id="{88892B40-283C-B0E1-45E6-D74AB8D45EEF}"/>
              </a:ext>
            </a:extLst>
          </p:cNvPr>
          <p:cNvSpPr txBox="1"/>
          <p:nvPr/>
        </p:nvSpPr>
        <p:spPr>
          <a:xfrm>
            <a:off x="433907" y="4055920"/>
            <a:ext cx="54884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2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DODÁVKA DO SÚSTAVY - </a:t>
            </a:r>
            <a:r>
              <a:rPr lang="sk-SK" sz="1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Dodávka elektriny vyrobenej v zdroji (generátore) do distribučnej / prenosovej sústavy</a:t>
            </a:r>
          </a:p>
        </p:txBody>
      </p:sp>
      <p:grpSp>
        <p:nvGrpSpPr>
          <p:cNvPr id="20" name="Skupina 19">
            <a:extLst>
              <a:ext uri="{FF2B5EF4-FFF2-40B4-BE49-F238E27FC236}">
                <a16:creationId xmlns:a16="http://schemas.microsoft.com/office/drawing/2014/main" id="{F0D5BEAE-CCB6-7902-378E-7056A037AB8F}"/>
              </a:ext>
            </a:extLst>
          </p:cNvPr>
          <p:cNvGrpSpPr/>
          <p:nvPr/>
        </p:nvGrpSpPr>
        <p:grpSpPr>
          <a:xfrm>
            <a:off x="8710452" y="927265"/>
            <a:ext cx="3402060" cy="424109"/>
            <a:chOff x="8409850" y="841585"/>
            <a:chExt cx="3402060" cy="424109"/>
          </a:xfrm>
        </p:grpSpPr>
        <p:sp>
          <p:nvSpPr>
            <p:cNvPr id="21" name="Ovál 20">
              <a:extLst>
                <a:ext uri="{FF2B5EF4-FFF2-40B4-BE49-F238E27FC236}">
                  <a16:creationId xmlns:a16="http://schemas.microsoft.com/office/drawing/2014/main" id="{F4E6D97C-1EED-C51D-6B90-530BC23A1CE1}"/>
                </a:ext>
              </a:extLst>
            </p:cNvPr>
            <p:cNvSpPr/>
            <p:nvPr/>
          </p:nvSpPr>
          <p:spPr>
            <a:xfrm>
              <a:off x="8550822" y="911757"/>
              <a:ext cx="352337" cy="304297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/>
                <a:t>1</a:t>
              </a:r>
            </a:p>
          </p:txBody>
        </p:sp>
        <p:sp>
          <p:nvSpPr>
            <p:cNvPr id="22" name="BlokTextu 21">
              <a:extLst>
                <a:ext uri="{FF2B5EF4-FFF2-40B4-BE49-F238E27FC236}">
                  <a16:creationId xmlns:a16="http://schemas.microsoft.com/office/drawing/2014/main" id="{7B219428-B172-007A-75A2-296978F5AD74}"/>
                </a:ext>
              </a:extLst>
            </p:cNvPr>
            <p:cNvSpPr txBox="1"/>
            <p:nvPr/>
          </p:nvSpPr>
          <p:spPr>
            <a:xfrm>
              <a:off x="8851156" y="879239"/>
              <a:ext cx="352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dirty="0"/>
                <a:t>+</a:t>
              </a:r>
            </a:p>
          </p:txBody>
        </p:sp>
        <p:sp>
          <p:nvSpPr>
            <p:cNvPr id="23" name="Ovál 22">
              <a:extLst>
                <a:ext uri="{FF2B5EF4-FFF2-40B4-BE49-F238E27FC236}">
                  <a16:creationId xmlns:a16="http://schemas.microsoft.com/office/drawing/2014/main" id="{14DDF512-905D-E6AD-C493-DCF5E2A2F795}"/>
                </a:ext>
              </a:extLst>
            </p:cNvPr>
            <p:cNvSpPr/>
            <p:nvPr/>
          </p:nvSpPr>
          <p:spPr>
            <a:xfrm>
              <a:off x="9651490" y="911757"/>
              <a:ext cx="352337" cy="304297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/>
                <a:t>2</a:t>
              </a:r>
            </a:p>
          </p:txBody>
        </p:sp>
        <p:sp>
          <p:nvSpPr>
            <p:cNvPr id="24" name="Ovál 23">
              <a:extLst>
                <a:ext uri="{FF2B5EF4-FFF2-40B4-BE49-F238E27FC236}">
                  <a16:creationId xmlns:a16="http://schemas.microsoft.com/office/drawing/2014/main" id="{FCCFEF5B-ED5A-1DD9-86D9-619C7CDEF40E}"/>
                </a:ext>
              </a:extLst>
            </p:cNvPr>
            <p:cNvSpPr/>
            <p:nvPr/>
          </p:nvSpPr>
          <p:spPr>
            <a:xfrm>
              <a:off x="9101156" y="911757"/>
              <a:ext cx="352337" cy="304297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/>
                <a:t>6</a:t>
              </a:r>
            </a:p>
          </p:txBody>
        </p:sp>
        <p:sp>
          <p:nvSpPr>
            <p:cNvPr id="25" name="BlokTextu 24">
              <a:extLst>
                <a:ext uri="{FF2B5EF4-FFF2-40B4-BE49-F238E27FC236}">
                  <a16:creationId xmlns:a16="http://schemas.microsoft.com/office/drawing/2014/main" id="{F97BFC05-9BD4-639B-8545-215ABAABB112}"/>
                </a:ext>
              </a:extLst>
            </p:cNvPr>
            <p:cNvSpPr txBox="1"/>
            <p:nvPr/>
          </p:nvSpPr>
          <p:spPr>
            <a:xfrm>
              <a:off x="9411467" y="879239"/>
              <a:ext cx="352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dirty="0"/>
                <a:t>=</a:t>
              </a:r>
            </a:p>
          </p:txBody>
        </p:sp>
        <p:sp>
          <p:nvSpPr>
            <p:cNvPr id="26" name="Ovál 25">
              <a:extLst>
                <a:ext uri="{FF2B5EF4-FFF2-40B4-BE49-F238E27FC236}">
                  <a16:creationId xmlns:a16="http://schemas.microsoft.com/office/drawing/2014/main" id="{479DDBD6-9DCA-D111-8081-F920E7E5DC7F}"/>
                </a:ext>
              </a:extLst>
            </p:cNvPr>
            <p:cNvSpPr/>
            <p:nvPr/>
          </p:nvSpPr>
          <p:spPr>
            <a:xfrm>
              <a:off x="10201824" y="913338"/>
              <a:ext cx="352337" cy="304297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/>
                <a:t>3</a:t>
              </a:r>
            </a:p>
          </p:txBody>
        </p:sp>
        <p:sp>
          <p:nvSpPr>
            <p:cNvPr id="27" name="Ovál 26">
              <a:extLst>
                <a:ext uri="{FF2B5EF4-FFF2-40B4-BE49-F238E27FC236}">
                  <a16:creationId xmlns:a16="http://schemas.microsoft.com/office/drawing/2014/main" id="{039D5EA1-115B-9651-4959-422A615C1D59}"/>
                </a:ext>
              </a:extLst>
            </p:cNvPr>
            <p:cNvSpPr/>
            <p:nvPr/>
          </p:nvSpPr>
          <p:spPr>
            <a:xfrm>
              <a:off x="10752158" y="911757"/>
              <a:ext cx="352337" cy="304297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/>
                <a:t>4</a:t>
              </a:r>
            </a:p>
          </p:txBody>
        </p:sp>
        <p:sp>
          <p:nvSpPr>
            <p:cNvPr id="28" name="Ovál 27">
              <a:extLst>
                <a:ext uri="{FF2B5EF4-FFF2-40B4-BE49-F238E27FC236}">
                  <a16:creationId xmlns:a16="http://schemas.microsoft.com/office/drawing/2014/main" id="{77E38487-85E7-B070-3C82-E6F62F167649}"/>
                </a:ext>
              </a:extLst>
            </p:cNvPr>
            <p:cNvSpPr/>
            <p:nvPr/>
          </p:nvSpPr>
          <p:spPr>
            <a:xfrm>
              <a:off x="11302492" y="911757"/>
              <a:ext cx="352337" cy="304297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/>
                <a:t>5</a:t>
              </a:r>
            </a:p>
          </p:txBody>
        </p:sp>
        <p:sp>
          <p:nvSpPr>
            <p:cNvPr id="29" name="BlokTextu 28">
              <a:extLst>
                <a:ext uri="{FF2B5EF4-FFF2-40B4-BE49-F238E27FC236}">
                  <a16:creationId xmlns:a16="http://schemas.microsoft.com/office/drawing/2014/main" id="{0EF3FBC9-37A8-D92F-DB99-23E81A306F75}"/>
                </a:ext>
              </a:extLst>
            </p:cNvPr>
            <p:cNvSpPr txBox="1"/>
            <p:nvPr/>
          </p:nvSpPr>
          <p:spPr>
            <a:xfrm>
              <a:off x="9960213" y="883125"/>
              <a:ext cx="352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dirty="0"/>
                <a:t>+</a:t>
              </a:r>
            </a:p>
          </p:txBody>
        </p:sp>
        <p:sp>
          <p:nvSpPr>
            <p:cNvPr id="30" name="BlokTextu 29">
              <a:extLst>
                <a:ext uri="{FF2B5EF4-FFF2-40B4-BE49-F238E27FC236}">
                  <a16:creationId xmlns:a16="http://schemas.microsoft.com/office/drawing/2014/main" id="{584E5385-3477-3447-DEB7-26016E802986}"/>
                </a:ext>
              </a:extLst>
            </p:cNvPr>
            <p:cNvSpPr txBox="1"/>
            <p:nvPr/>
          </p:nvSpPr>
          <p:spPr>
            <a:xfrm>
              <a:off x="10510547" y="879239"/>
              <a:ext cx="352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dirty="0"/>
                <a:t>+</a:t>
              </a:r>
            </a:p>
          </p:txBody>
        </p:sp>
        <p:sp>
          <p:nvSpPr>
            <p:cNvPr id="31" name="BlokTextu 30">
              <a:extLst>
                <a:ext uri="{FF2B5EF4-FFF2-40B4-BE49-F238E27FC236}">
                  <a16:creationId xmlns:a16="http://schemas.microsoft.com/office/drawing/2014/main" id="{01B84B62-D46D-9393-B139-378DCA189984}"/>
                </a:ext>
              </a:extLst>
            </p:cNvPr>
            <p:cNvSpPr txBox="1"/>
            <p:nvPr/>
          </p:nvSpPr>
          <p:spPr>
            <a:xfrm>
              <a:off x="11060881" y="885054"/>
              <a:ext cx="352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dirty="0"/>
                <a:t>+</a:t>
              </a:r>
            </a:p>
          </p:txBody>
        </p:sp>
        <p:sp>
          <p:nvSpPr>
            <p:cNvPr id="32" name="Obdĺžnik: zaoblené rohy 31">
              <a:extLst>
                <a:ext uri="{FF2B5EF4-FFF2-40B4-BE49-F238E27FC236}">
                  <a16:creationId xmlns:a16="http://schemas.microsoft.com/office/drawing/2014/main" id="{715CD3C5-21AB-2613-99D2-DB43B9727C4F}"/>
                </a:ext>
              </a:extLst>
            </p:cNvPr>
            <p:cNvSpPr/>
            <p:nvPr/>
          </p:nvSpPr>
          <p:spPr>
            <a:xfrm>
              <a:off x="8409850" y="841585"/>
              <a:ext cx="3402060" cy="424109"/>
            </a:xfrm>
            <a:prstGeom prst="roundRect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sz="16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3" name="BlokTextu 32">
            <a:extLst>
              <a:ext uri="{FF2B5EF4-FFF2-40B4-BE49-F238E27FC236}">
                <a16:creationId xmlns:a16="http://schemas.microsoft.com/office/drawing/2014/main" id="{3130211F-44D9-98E4-918D-075CBED5CCBA}"/>
              </a:ext>
            </a:extLst>
          </p:cNvPr>
          <p:cNvSpPr txBox="1"/>
          <p:nvPr/>
        </p:nvSpPr>
        <p:spPr>
          <a:xfrm>
            <a:off x="433907" y="2232945"/>
            <a:ext cx="551330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200" b="1" i="0" dirty="0">
                <a:solidFill>
                  <a:schemeClr val="tx1"/>
                </a:solidFill>
                <a:effectLst/>
                <a:latin typeface="+mj-lt"/>
              </a:rPr>
              <a:t>VLASTNÁ SPOTREBA elektriny pri výrobe elektriny v zdroji / generátore -  je technologická vlastná spotreba</a:t>
            </a:r>
            <a:r>
              <a:rPr lang="sk-SK" sz="1200" b="0" i="0" dirty="0">
                <a:solidFill>
                  <a:schemeClr val="tx1"/>
                </a:solidFill>
                <a:effectLst/>
                <a:latin typeface="+mj-lt"/>
              </a:rPr>
              <a:t> elektriny v </a:t>
            </a:r>
          </a:p>
          <a:p>
            <a:r>
              <a:rPr lang="sk-SK" sz="1200" dirty="0">
                <a:solidFill>
                  <a:schemeClr val="tx1"/>
                </a:solidFill>
                <a:latin typeface="+mj-lt"/>
              </a:rPr>
              <a:t>- </a:t>
            </a:r>
            <a:r>
              <a:rPr lang="sk-SK" sz="1200" b="0" i="0" dirty="0">
                <a:solidFill>
                  <a:schemeClr val="tx1"/>
                </a:solidFill>
                <a:effectLst/>
                <a:latin typeface="+mj-lt"/>
              </a:rPr>
              <a:t>stavebnej časti zariadenia na výrobu elektriny</a:t>
            </a:r>
            <a:endParaRPr lang="sk-SK" sz="1200" dirty="0">
              <a:solidFill>
                <a:schemeClr val="tx1"/>
              </a:solidFill>
              <a:latin typeface="+mj-lt"/>
            </a:endParaRPr>
          </a:p>
          <a:p>
            <a:r>
              <a:rPr lang="sk-SK" sz="1200" b="0" i="0" dirty="0">
                <a:solidFill>
                  <a:schemeClr val="tx1"/>
                </a:solidFill>
                <a:effectLst/>
                <a:latin typeface="+mj-lt"/>
              </a:rPr>
              <a:t>- technologickej časti zariadenia na výrobu elektriny</a:t>
            </a:r>
          </a:p>
          <a:p>
            <a:r>
              <a:rPr lang="sk-SK" sz="1200" dirty="0">
                <a:solidFill>
                  <a:schemeClr val="tx1"/>
                </a:solidFill>
                <a:latin typeface="+mj-lt"/>
              </a:rPr>
              <a:t>- </a:t>
            </a:r>
            <a:r>
              <a:rPr lang="sk-SK" sz="1200" b="0" i="0" dirty="0">
                <a:solidFill>
                  <a:schemeClr val="tx1"/>
                </a:solidFill>
                <a:effectLst/>
                <a:latin typeface="+mj-lt"/>
              </a:rPr>
              <a:t>v pomocných prevádzkach výrobcu elektriny </a:t>
            </a:r>
          </a:p>
          <a:p>
            <a:r>
              <a:rPr lang="sk-SK" sz="1200" b="0" i="0" dirty="0">
                <a:solidFill>
                  <a:schemeClr val="tx1"/>
                </a:solidFill>
                <a:effectLst/>
                <a:latin typeface="+mj-lt"/>
              </a:rPr>
              <a:t>slúžiacich na výrobu elektriny v mieste umiestnenia zariadenia na výrobu elektriny, ktorá nepresahuje výrobu elektriny v zariadení v štvrťhodinovom rozlíšení</a:t>
            </a:r>
            <a:endParaRPr lang="sk-SK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4" name="Obdĺžnik: zaoblené rohy 33">
            <a:extLst>
              <a:ext uri="{FF2B5EF4-FFF2-40B4-BE49-F238E27FC236}">
                <a16:creationId xmlns:a16="http://schemas.microsoft.com/office/drawing/2014/main" id="{CD375D0E-FBDA-5B0F-9EB8-C34219250377}"/>
              </a:ext>
            </a:extLst>
          </p:cNvPr>
          <p:cNvSpPr/>
          <p:nvPr/>
        </p:nvSpPr>
        <p:spPr>
          <a:xfrm>
            <a:off x="6121003" y="3984832"/>
            <a:ext cx="1031738" cy="438506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k-SK" sz="1200" dirty="0">
                <a:solidFill>
                  <a:schemeClr val="bg1">
                    <a:lumMod val="50000"/>
                  </a:schemeClr>
                </a:solidFill>
              </a:rPr>
              <a:t>Vlastná spotreba</a:t>
            </a:r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4873F798-6D20-4545-9440-7D01D01BFAF5}"/>
              </a:ext>
            </a:extLst>
          </p:cNvPr>
          <p:cNvSpPr/>
          <p:nvPr/>
        </p:nvSpPr>
        <p:spPr>
          <a:xfrm>
            <a:off x="6121003" y="4058008"/>
            <a:ext cx="317019" cy="289032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2</a:t>
            </a:r>
          </a:p>
        </p:txBody>
      </p:sp>
      <p:sp>
        <p:nvSpPr>
          <p:cNvPr id="36" name="Obdĺžnik: zaoblené rohy 35">
            <a:extLst>
              <a:ext uri="{FF2B5EF4-FFF2-40B4-BE49-F238E27FC236}">
                <a16:creationId xmlns:a16="http://schemas.microsoft.com/office/drawing/2014/main" id="{3C9A9DF7-D4E1-0055-E3F6-D6128CE35A92}"/>
              </a:ext>
            </a:extLst>
          </p:cNvPr>
          <p:cNvSpPr/>
          <p:nvPr/>
        </p:nvSpPr>
        <p:spPr>
          <a:xfrm>
            <a:off x="6121003" y="4509175"/>
            <a:ext cx="1031737" cy="639689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k-SK" sz="1200" dirty="0">
                <a:solidFill>
                  <a:schemeClr val="bg1">
                    <a:lumMod val="50000"/>
                  </a:schemeClr>
                </a:solidFill>
              </a:rPr>
              <a:t>Ostatná vlastná spotreba</a:t>
            </a:r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68D725B2-402F-28C7-EA3E-E0308EE0C0CB}"/>
              </a:ext>
            </a:extLst>
          </p:cNvPr>
          <p:cNvSpPr/>
          <p:nvPr/>
        </p:nvSpPr>
        <p:spPr>
          <a:xfrm>
            <a:off x="6125612" y="4684502"/>
            <a:ext cx="317019" cy="289032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3</a:t>
            </a:r>
          </a:p>
        </p:txBody>
      </p:sp>
      <p:sp>
        <p:nvSpPr>
          <p:cNvPr id="38" name="Obdĺžnik: zaoblené rohy 37">
            <a:extLst>
              <a:ext uri="{FF2B5EF4-FFF2-40B4-BE49-F238E27FC236}">
                <a16:creationId xmlns:a16="http://schemas.microsoft.com/office/drawing/2014/main" id="{49819502-8AC4-AF42-F96D-4A917123DD56}"/>
              </a:ext>
            </a:extLst>
          </p:cNvPr>
          <p:cNvSpPr/>
          <p:nvPr/>
        </p:nvSpPr>
        <p:spPr>
          <a:xfrm>
            <a:off x="6125611" y="5234699"/>
            <a:ext cx="1027129" cy="66403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k-SK" sz="1200" dirty="0"/>
              <a:t>Koncový odberateľ</a:t>
            </a:r>
          </a:p>
        </p:txBody>
      </p:sp>
      <p:sp>
        <p:nvSpPr>
          <p:cNvPr id="39" name="Obdĺžnik: zaoblené rohy 38">
            <a:extLst>
              <a:ext uri="{FF2B5EF4-FFF2-40B4-BE49-F238E27FC236}">
                <a16:creationId xmlns:a16="http://schemas.microsoft.com/office/drawing/2014/main" id="{831F06B6-AB75-23ED-6699-155DEE02C036}"/>
              </a:ext>
            </a:extLst>
          </p:cNvPr>
          <p:cNvSpPr/>
          <p:nvPr/>
        </p:nvSpPr>
        <p:spPr>
          <a:xfrm>
            <a:off x="6192773" y="1065049"/>
            <a:ext cx="1027129" cy="64410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k-SK" sz="1200" dirty="0"/>
              <a:t>Zariadenie na výrobu elektriny</a:t>
            </a:r>
          </a:p>
        </p:txBody>
      </p:sp>
      <p:sp>
        <p:nvSpPr>
          <p:cNvPr id="40" name="Obdĺžnik: zaoblené rohy 39">
            <a:extLst>
              <a:ext uri="{FF2B5EF4-FFF2-40B4-BE49-F238E27FC236}">
                <a16:creationId xmlns:a16="http://schemas.microsoft.com/office/drawing/2014/main" id="{8D694D5B-0E5C-43F2-A3BE-15FF48260435}"/>
              </a:ext>
            </a:extLst>
          </p:cNvPr>
          <p:cNvSpPr/>
          <p:nvPr/>
        </p:nvSpPr>
        <p:spPr>
          <a:xfrm>
            <a:off x="7552682" y="1794995"/>
            <a:ext cx="1027129" cy="64410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k-SK" sz="1200" dirty="0"/>
              <a:t>Prenosová sústava*</a:t>
            </a:r>
          </a:p>
        </p:txBody>
      </p:sp>
      <p:sp>
        <p:nvSpPr>
          <p:cNvPr id="41" name="Obdĺžnik: zaoblené rohy 40">
            <a:extLst>
              <a:ext uri="{FF2B5EF4-FFF2-40B4-BE49-F238E27FC236}">
                <a16:creationId xmlns:a16="http://schemas.microsoft.com/office/drawing/2014/main" id="{9B933FCF-DAB5-17C5-7417-6D93BA31AB91}"/>
              </a:ext>
            </a:extLst>
          </p:cNvPr>
          <p:cNvSpPr/>
          <p:nvPr/>
        </p:nvSpPr>
        <p:spPr>
          <a:xfrm>
            <a:off x="9006979" y="2524941"/>
            <a:ext cx="1027129" cy="64410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k-SK" sz="1200" dirty="0"/>
              <a:t>Regionálna distribučná sústava*</a:t>
            </a:r>
          </a:p>
        </p:txBody>
      </p:sp>
      <p:sp>
        <p:nvSpPr>
          <p:cNvPr id="42" name="Obdĺžnik: zaoblené rohy 41">
            <a:extLst>
              <a:ext uri="{FF2B5EF4-FFF2-40B4-BE49-F238E27FC236}">
                <a16:creationId xmlns:a16="http://schemas.microsoft.com/office/drawing/2014/main" id="{973EE6F1-2120-D91A-163B-6706A27A3C3A}"/>
              </a:ext>
            </a:extLst>
          </p:cNvPr>
          <p:cNvSpPr/>
          <p:nvPr/>
        </p:nvSpPr>
        <p:spPr>
          <a:xfrm>
            <a:off x="10509128" y="3254887"/>
            <a:ext cx="1027129" cy="64410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k-SK" sz="1200" dirty="0"/>
              <a:t>Miestna distribučná sústava*</a:t>
            </a:r>
          </a:p>
        </p:txBody>
      </p:sp>
      <p:cxnSp>
        <p:nvCxnSpPr>
          <p:cNvPr id="43" name="Spojnica: zalomená 42">
            <a:extLst>
              <a:ext uri="{FF2B5EF4-FFF2-40B4-BE49-F238E27FC236}">
                <a16:creationId xmlns:a16="http://schemas.microsoft.com/office/drawing/2014/main" id="{24B7A33F-7708-0C42-D9BE-48881EFED9F7}"/>
              </a:ext>
            </a:extLst>
          </p:cNvPr>
          <p:cNvCxnSpPr>
            <a:cxnSpLocks/>
            <a:stCxn id="39" idx="1"/>
            <a:endCxn id="35" idx="2"/>
          </p:cNvCxnSpPr>
          <p:nvPr/>
        </p:nvCxnSpPr>
        <p:spPr>
          <a:xfrm rot="10800000" flipV="1">
            <a:off x="6121004" y="1387103"/>
            <a:ext cx="71769" cy="2815420"/>
          </a:xfrm>
          <a:prstGeom prst="bentConnector3">
            <a:avLst>
              <a:gd name="adj1" fmla="val 386592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pojnica: zalomená 43">
            <a:extLst>
              <a:ext uri="{FF2B5EF4-FFF2-40B4-BE49-F238E27FC236}">
                <a16:creationId xmlns:a16="http://schemas.microsoft.com/office/drawing/2014/main" id="{91472393-75C3-30AB-A7B0-AC711295D80C}"/>
              </a:ext>
            </a:extLst>
          </p:cNvPr>
          <p:cNvCxnSpPr>
            <a:cxnSpLocks/>
            <a:stCxn id="39" idx="1"/>
            <a:endCxn id="36" idx="1"/>
          </p:cNvCxnSpPr>
          <p:nvPr/>
        </p:nvCxnSpPr>
        <p:spPr>
          <a:xfrm rot="10800000" flipV="1">
            <a:off x="6121003" y="1387104"/>
            <a:ext cx="71770" cy="3441916"/>
          </a:xfrm>
          <a:prstGeom prst="bentConnector3">
            <a:avLst>
              <a:gd name="adj1" fmla="val 386588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pojnica: zalomená 44">
            <a:extLst>
              <a:ext uri="{FF2B5EF4-FFF2-40B4-BE49-F238E27FC236}">
                <a16:creationId xmlns:a16="http://schemas.microsoft.com/office/drawing/2014/main" id="{E270ECEC-5E67-81D4-58E6-8B52D9B53C85}"/>
              </a:ext>
            </a:extLst>
          </p:cNvPr>
          <p:cNvCxnSpPr>
            <a:cxnSpLocks/>
            <a:stCxn id="39" idx="1"/>
            <a:endCxn id="38" idx="1"/>
          </p:cNvCxnSpPr>
          <p:nvPr/>
        </p:nvCxnSpPr>
        <p:spPr>
          <a:xfrm rot="10800000" flipV="1">
            <a:off x="6125611" y="1387103"/>
            <a:ext cx="67162" cy="4179614"/>
          </a:xfrm>
          <a:prstGeom prst="bentConnector3">
            <a:avLst>
              <a:gd name="adj1" fmla="val 40625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pojnica: zalomená 45">
            <a:extLst>
              <a:ext uri="{FF2B5EF4-FFF2-40B4-BE49-F238E27FC236}">
                <a16:creationId xmlns:a16="http://schemas.microsoft.com/office/drawing/2014/main" id="{08E328AD-284B-713A-4834-C4227A0D5CDD}"/>
              </a:ext>
            </a:extLst>
          </p:cNvPr>
          <p:cNvCxnSpPr>
            <a:cxnSpLocks/>
            <a:stCxn id="39" idx="1"/>
            <a:endCxn id="40" idx="1"/>
          </p:cNvCxnSpPr>
          <p:nvPr/>
        </p:nvCxnSpPr>
        <p:spPr>
          <a:xfrm rot="10800000" flipH="1" flipV="1">
            <a:off x="6192772" y="1387103"/>
            <a:ext cx="1359910" cy="729946"/>
          </a:xfrm>
          <a:prstGeom prst="bentConnector3">
            <a:avLst>
              <a:gd name="adj1" fmla="val -19996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pojnica: zalomená 46">
            <a:extLst>
              <a:ext uri="{FF2B5EF4-FFF2-40B4-BE49-F238E27FC236}">
                <a16:creationId xmlns:a16="http://schemas.microsoft.com/office/drawing/2014/main" id="{E62ED3C4-E141-3B9F-6923-9A92EB745894}"/>
              </a:ext>
            </a:extLst>
          </p:cNvPr>
          <p:cNvCxnSpPr>
            <a:cxnSpLocks/>
            <a:stCxn id="39" idx="1"/>
            <a:endCxn id="41" idx="1"/>
          </p:cNvCxnSpPr>
          <p:nvPr/>
        </p:nvCxnSpPr>
        <p:spPr>
          <a:xfrm rot="10800000" flipH="1" flipV="1">
            <a:off x="6192773" y="1387104"/>
            <a:ext cx="2814206" cy="1459892"/>
          </a:xfrm>
          <a:prstGeom prst="bentConnector3">
            <a:avLst>
              <a:gd name="adj1" fmla="val -9663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pojnica: zalomená 47">
            <a:extLst>
              <a:ext uri="{FF2B5EF4-FFF2-40B4-BE49-F238E27FC236}">
                <a16:creationId xmlns:a16="http://schemas.microsoft.com/office/drawing/2014/main" id="{BB343803-E3CD-7FB1-1F4E-685ECDB42DDE}"/>
              </a:ext>
            </a:extLst>
          </p:cNvPr>
          <p:cNvCxnSpPr>
            <a:cxnSpLocks/>
            <a:stCxn id="39" idx="1"/>
            <a:endCxn id="42" idx="1"/>
          </p:cNvCxnSpPr>
          <p:nvPr/>
        </p:nvCxnSpPr>
        <p:spPr>
          <a:xfrm rot="10800000" flipH="1" flipV="1">
            <a:off x="6192772" y="1387103"/>
            <a:ext cx="4316355" cy="2189838"/>
          </a:xfrm>
          <a:prstGeom prst="bentConnector3">
            <a:avLst>
              <a:gd name="adj1" fmla="val -6461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Ovál 48">
            <a:extLst>
              <a:ext uri="{FF2B5EF4-FFF2-40B4-BE49-F238E27FC236}">
                <a16:creationId xmlns:a16="http://schemas.microsoft.com/office/drawing/2014/main" id="{F9C2AE2F-D212-646B-A551-751A6DA54ED7}"/>
              </a:ext>
            </a:extLst>
          </p:cNvPr>
          <p:cNvSpPr/>
          <p:nvPr/>
        </p:nvSpPr>
        <p:spPr>
          <a:xfrm>
            <a:off x="6121002" y="5415616"/>
            <a:ext cx="317019" cy="289032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5</a:t>
            </a:r>
          </a:p>
        </p:txBody>
      </p:sp>
      <p:sp>
        <p:nvSpPr>
          <p:cNvPr id="50" name="Ovál 49">
            <a:extLst>
              <a:ext uri="{FF2B5EF4-FFF2-40B4-BE49-F238E27FC236}">
                <a16:creationId xmlns:a16="http://schemas.microsoft.com/office/drawing/2014/main" id="{65117DFD-F10B-9F5E-7ACD-0C17834DD082}"/>
              </a:ext>
            </a:extLst>
          </p:cNvPr>
          <p:cNvSpPr/>
          <p:nvPr/>
        </p:nvSpPr>
        <p:spPr>
          <a:xfrm>
            <a:off x="6096000" y="1224148"/>
            <a:ext cx="317019" cy="289032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1</a:t>
            </a:r>
          </a:p>
        </p:txBody>
      </p:sp>
      <p:cxnSp>
        <p:nvCxnSpPr>
          <p:cNvPr id="51" name="Spojnica: zalomená 50">
            <a:extLst>
              <a:ext uri="{FF2B5EF4-FFF2-40B4-BE49-F238E27FC236}">
                <a16:creationId xmlns:a16="http://schemas.microsoft.com/office/drawing/2014/main" id="{E5A189A1-439D-77FF-15F4-7A5DC9251B4D}"/>
              </a:ext>
            </a:extLst>
          </p:cNvPr>
          <p:cNvCxnSpPr>
            <a:cxnSpLocks/>
            <a:stCxn id="40" idx="3"/>
            <a:endCxn id="39" idx="3"/>
          </p:cNvCxnSpPr>
          <p:nvPr/>
        </p:nvCxnSpPr>
        <p:spPr>
          <a:xfrm flipH="1" flipV="1">
            <a:off x="7219902" y="1387104"/>
            <a:ext cx="1359910" cy="729946"/>
          </a:xfrm>
          <a:prstGeom prst="bentConnector3">
            <a:avLst>
              <a:gd name="adj1" fmla="val -15125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Ovál 51">
            <a:extLst>
              <a:ext uri="{FF2B5EF4-FFF2-40B4-BE49-F238E27FC236}">
                <a16:creationId xmlns:a16="http://schemas.microsoft.com/office/drawing/2014/main" id="{7D0D12F4-E1F9-249D-54F5-BA998A9ADE35}"/>
              </a:ext>
            </a:extLst>
          </p:cNvPr>
          <p:cNvSpPr/>
          <p:nvPr/>
        </p:nvSpPr>
        <p:spPr>
          <a:xfrm>
            <a:off x="8617847" y="1743102"/>
            <a:ext cx="317019" cy="289032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6</a:t>
            </a:r>
          </a:p>
        </p:txBody>
      </p:sp>
      <p:cxnSp>
        <p:nvCxnSpPr>
          <p:cNvPr id="53" name="Spojnica: zalomená 52">
            <a:extLst>
              <a:ext uri="{FF2B5EF4-FFF2-40B4-BE49-F238E27FC236}">
                <a16:creationId xmlns:a16="http://schemas.microsoft.com/office/drawing/2014/main" id="{90C71D96-C47F-7300-C52A-0B5B1FF27571}"/>
              </a:ext>
            </a:extLst>
          </p:cNvPr>
          <p:cNvCxnSpPr>
            <a:cxnSpLocks/>
            <a:stCxn id="41" idx="3"/>
            <a:endCxn id="39" idx="3"/>
          </p:cNvCxnSpPr>
          <p:nvPr/>
        </p:nvCxnSpPr>
        <p:spPr>
          <a:xfrm flipH="1" flipV="1">
            <a:off x="7219902" y="1387104"/>
            <a:ext cx="2814206" cy="1459892"/>
          </a:xfrm>
          <a:prstGeom prst="bentConnector3">
            <a:avLst>
              <a:gd name="adj1" fmla="val -730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Ovál 53">
            <a:extLst>
              <a:ext uri="{FF2B5EF4-FFF2-40B4-BE49-F238E27FC236}">
                <a16:creationId xmlns:a16="http://schemas.microsoft.com/office/drawing/2014/main" id="{5F96347A-EFBF-5E84-D3EC-A2B2673FB713}"/>
              </a:ext>
            </a:extLst>
          </p:cNvPr>
          <p:cNvSpPr/>
          <p:nvPr/>
        </p:nvSpPr>
        <p:spPr>
          <a:xfrm>
            <a:off x="10075092" y="2473681"/>
            <a:ext cx="317019" cy="289032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6</a:t>
            </a:r>
          </a:p>
        </p:txBody>
      </p:sp>
      <p:cxnSp>
        <p:nvCxnSpPr>
          <p:cNvPr id="55" name="Spojnica: zalomená 54">
            <a:extLst>
              <a:ext uri="{FF2B5EF4-FFF2-40B4-BE49-F238E27FC236}">
                <a16:creationId xmlns:a16="http://schemas.microsoft.com/office/drawing/2014/main" id="{194C024B-CE75-4D35-F57A-977D33EE8216}"/>
              </a:ext>
            </a:extLst>
          </p:cNvPr>
          <p:cNvCxnSpPr>
            <a:cxnSpLocks/>
            <a:stCxn id="42" idx="3"/>
            <a:endCxn id="39" idx="3"/>
          </p:cNvCxnSpPr>
          <p:nvPr/>
        </p:nvCxnSpPr>
        <p:spPr>
          <a:xfrm flipH="1" flipV="1">
            <a:off x="7219902" y="1387104"/>
            <a:ext cx="4316355" cy="2189838"/>
          </a:xfrm>
          <a:prstGeom prst="bentConnector3">
            <a:avLst>
              <a:gd name="adj1" fmla="val -4765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Ovál 55">
            <a:extLst>
              <a:ext uri="{FF2B5EF4-FFF2-40B4-BE49-F238E27FC236}">
                <a16:creationId xmlns:a16="http://schemas.microsoft.com/office/drawing/2014/main" id="{AE4CD382-ACAB-E327-A479-A8FF30225FA9}"/>
              </a:ext>
            </a:extLst>
          </p:cNvPr>
          <p:cNvSpPr/>
          <p:nvPr/>
        </p:nvSpPr>
        <p:spPr>
          <a:xfrm>
            <a:off x="11582408" y="3201580"/>
            <a:ext cx="317019" cy="289032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6</a:t>
            </a:r>
          </a:p>
        </p:txBody>
      </p:sp>
      <p:sp>
        <p:nvSpPr>
          <p:cNvPr id="57" name="Ovál 56">
            <a:extLst>
              <a:ext uri="{FF2B5EF4-FFF2-40B4-BE49-F238E27FC236}">
                <a16:creationId xmlns:a16="http://schemas.microsoft.com/office/drawing/2014/main" id="{27CAA828-D4E2-90B2-0C18-FA4CAE5373BA}"/>
              </a:ext>
            </a:extLst>
          </p:cNvPr>
          <p:cNvSpPr/>
          <p:nvPr/>
        </p:nvSpPr>
        <p:spPr>
          <a:xfrm>
            <a:off x="7100464" y="1977458"/>
            <a:ext cx="317019" cy="289032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4</a:t>
            </a:r>
          </a:p>
        </p:txBody>
      </p:sp>
      <p:sp>
        <p:nvSpPr>
          <p:cNvPr id="58" name="Ovál 57">
            <a:extLst>
              <a:ext uri="{FF2B5EF4-FFF2-40B4-BE49-F238E27FC236}">
                <a16:creationId xmlns:a16="http://schemas.microsoft.com/office/drawing/2014/main" id="{D6FE9E58-58C7-3672-631B-4DC5681DFA2F}"/>
              </a:ext>
            </a:extLst>
          </p:cNvPr>
          <p:cNvSpPr/>
          <p:nvPr/>
        </p:nvSpPr>
        <p:spPr>
          <a:xfrm>
            <a:off x="8551943" y="2692472"/>
            <a:ext cx="317019" cy="289032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4</a:t>
            </a:r>
          </a:p>
        </p:txBody>
      </p:sp>
      <p:sp>
        <p:nvSpPr>
          <p:cNvPr id="59" name="Ovál 58">
            <a:extLst>
              <a:ext uri="{FF2B5EF4-FFF2-40B4-BE49-F238E27FC236}">
                <a16:creationId xmlns:a16="http://schemas.microsoft.com/office/drawing/2014/main" id="{E7DAA70D-A8CC-F2A5-67A8-92E85F8E40B6}"/>
              </a:ext>
            </a:extLst>
          </p:cNvPr>
          <p:cNvSpPr/>
          <p:nvPr/>
        </p:nvSpPr>
        <p:spPr>
          <a:xfrm>
            <a:off x="10075092" y="3437816"/>
            <a:ext cx="317019" cy="289032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4</a:t>
            </a:r>
          </a:p>
        </p:txBody>
      </p:sp>
      <p:sp>
        <p:nvSpPr>
          <p:cNvPr id="60" name="Obdĺžnik: zaoblené rohy 59">
            <a:extLst>
              <a:ext uri="{FF2B5EF4-FFF2-40B4-BE49-F238E27FC236}">
                <a16:creationId xmlns:a16="http://schemas.microsoft.com/office/drawing/2014/main" id="{F2B85943-BADA-0066-1518-1D0B4938D7F2}"/>
              </a:ext>
            </a:extLst>
          </p:cNvPr>
          <p:cNvSpPr/>
          <p:nvPr/>
        </p:nvSpPr>
        <p:spPr>
          <a:xfrm>
            <a:off x="7454937" y="4327257"/>
            <a:ext cx="3710657" cy="40594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1200" dirty="0">
                <a:solidFill>
                  <a:schemeClr val="tx1"/>
                </a:solidFill>
              </a:rPr>
              <a:t>z toho VLASTNÁ SPOTREBA pokrytá </a:t>
            </a:r>
            <a:r>
              <a:rPr lang="pl-PL" sz="1200" dirty="0">
                <a:solidFill>
                  <a:schemeClr val="tx1"/>
                </a:solidFill>
              </a:rPr>
              <a:t>z prenosovej alebo distribučnej sústavy</a:t>
            </a:r>
            <a:endParaRPr lang="sk-SK" sz="1200" dirty="0">
              <a:solidFill>
                <a:schemeClr val="tx1"/>
              </a:solidFill>
            </a:endParaRPr>
          </a:p>
        </p:txBody>
      </p:sp>
      <p:sp>
        <p:nvSpPr>
          <p:cNvPr id="61" name="Obdĺžnik: zaoblené rohy 60">
            <a:extLst>
              <a:ext uri="{FF2B5EF4-FFF2-40B4-BE49-F238E27FC236}">
                <a16:creationId xmlns:a16="http://schemas.microsoft.com/office/drawing/2014/main" id="{8B3C15E6-F374-3EA7-FCBD-26DED77FAA07}"/>
              </a:ext>
            </a:extLst>
          </p:cNvPr>
          <p:cNvSpPr/>
          <p:nvPr/>
        </p:nvSpPr>
        <p:spPr>
          <a:xfrm>
            <a:off x="7455590" y="4005203"/>
            <a:ext cx="3710657" cy="24429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1200" dirty="0">
                <a:solidFill>
                  <a:schemeClr val="tx1"/>
                </a:solidFill>
              </a:rPr>
              <a:t>z toho VLASTNÁ SPOTREBA </a:t>
            </a:r>
            <a:r>
              <a:rPr lang="pl-PL" sz="1200" dirty="0">
                <a:solidFill>
                  <a:schemeClr val="tx1"/>
                </a:solidFill>
              </a:rPr>
              <a:t>pokrytá z vlastnej výroby </a:t>
            </a:r>
            <a:endParaRPr lang="sk-SK" sz="1200" dirty="0">
              <a:solidFill>
                <a:schemeClr val="tx1"/>
              </a:solidFill>
            </a:endParaRPr>
          </a:p>
        </p:txBody>
      </p:sp>
      <p:sp>
        <p:nvSpPr>
          <p:cNvPr id="62" name="Ovál 61">
            <a:extLst>
              <a:ext uri="{FF2B5EF4-FFF2-40B4-BE49-F238E27FC236}">
                <a16:creationId xmlns:a16="http://schemas.microsoft.com/office/drawing/2014/main" id="{9C59AE81-16B3-CA1E-A951-5210A81603FA}"/>
              </a:ext>
            </a:extLst>
          </p:cNvPr>
          <p:cNvSpPr/>
          <p:nvPr/>
        </p:nvSpPr>
        <p:spPr>
          <a:xfrm>
            <a:off x="11172606" y="4023963"/>
            <a:ext cx="317019" cy="289032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200" dirty="0"/>
          </a:p>
        </p:txBody>
      </p:sp>
      <p:sp>
        <p:nvSpPr>
          <p:cNvPr id="63" name="BlokTextu 62">
            <a:extLst>
              <a:ext uri="{FF2B5EF4-FFF2-40B4-BE49-F238E27FC236}">
                <a16:creationId xmlns:a16="http://schemas.microsoft.com/office/drawing/2014/main" id="{FF6C09CF-0FD3-C6EB-90C9-345CB8796201}"/>
              </a:ext>
            </a:extLst>
          </p:cNvPr>
          <p:cNvSpPr txBox="1"/>
          <p:nvPr/>
        </p:nvSpPr>
        <p:spPr>
          <a:xfrm>
            <a:off x="11165594" y="4019549"/>
            <a:ext cx="441638" cy="292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>
                <a:solidFill>
                  <a:schemeClr val="bg1"/>
                </a:solidFill>
              </a:rPr>
              <a:t>2a</a:t>
            </a:r>
          </a:p>
        </p:txBody>
      </p:sp>
      <p:sp>
        <p:nvSpPr>
          <p:cNvPr id="64" name="Ovál 63">
            <a:extLst>
              <a:ext uri="{FF2B5EF4-FFF2-40B4-BE49-F238E27FC236}">
                <a16:creationId xmlns:a16="http://schemas.microsoft.com/office/drawing/2014/main" id="{CB1C1525-595A-EEC8-44BE-4833144A2B3E}"/>
              </a:ext>
            </a:extLst>
          </p:cNvPr>
          <p:cNvSpPr/>
          <p:nvPr/>
        </p:nvSpPr>
        <p:spPr>
          <a:xfrm>
            <a:off x="11172551" y="4416531"/>
            <a:ext cx="317019" cy="289032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200" dirty="0"/>
          </a:p>
        </p:txBody>
      </p:sp>
      <p:sp>
        <p:nvSpPr>
          <p:cNvPr id="65" name="BlokTextu 64">
            <a:extLst>
              <a:ext uri="{FF2B5EF4-FFF2-40B4-BE49-F238E27FC236}">
                <a16:creationId xmlns:a16="http://schemas.microsoft.com/office/drawing/2014/main" id="{319E67F0-BB65-8B8A-9D4E-68ADBFE900E6}"/>
              </a:ext>
            </a:extLst>
          </p:cNvPr>
          <p:cNvSpPr txBox="1"/>
          <p:nvPr/>
        </p:nvSpPr>
        <p:spPr>
          <a:xfrm>
            <a:off x="11165594" y="4423075"/>
            <a:ext cx="441638" cy="292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>
                <a:solidFill>
                  <a:schemeClr val="bg1"/>
                </a:solidFill>
              </a:rPr>
              <a:t>2b</a:t>
            </a:r>
          </a:p>
        </p:txBody>
      </p:sp>
      <p:cxnSp>
        <p:nvCxnSpPr>
          <p:cNvPr id="66" name="Spojnica: zalomená 65">
            <a:extLst>
              <a:ext uri="{FF2B5EF4-FFF2-40B4-BE49-F238E27FC236}">
                <a16:creationId xmlns:a16="http://schemas.microsoft.com/office/drawing/2014/main" id="{6BCAD152-413A-7793-08AA-2F46B69B8F6B}"/>
              </a:ext>
            </a:extLst>
          </p:cNvPr>
          <p:cNvCxnSpPr>
            <a:stCxn id="34" idx="3"/>
            <a:endCxn id="61" idx="1"/>
          </p:cNvCxnSpPr>
          <p:nvPr/>
        </p:nvCxnSpPr>
        <p:spPr>
          <a:xfrm flipV="1">
            <a:off x="7152742" y="4127350"/>
            <a:ext cx="302849" cy="7673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pojnica: zalomená 66">
            <a:extLst>
              <a:ext uri="{FF2B5EF4-FFF2-40B4-BE49-F238E27FC236}">
                <a16:creationId xmlns:a16="http://schemas.microsoft.com/office/drawing/2014/main" id="{42E81974-E920-3EFF-0DEE-E0BC2E64B73D}"/>
              </a:ext>
            </a:extLst>
          </p:cNvPr>
          <p:cNvCxnSpPr>
            <a:cxnSpLocks/>
            <a:stCxn id="34" idx="3"/>
            <a:endCxn id="60" idx="1"/>
          </p:cNvCxnSpPr>
          <p:nvPr/>
        </p:nvCxnSpPr>
        <p:spPr>
          <a:xfrm>
            <a:off x="7152742" y="4204086"/>
            <a:ext cx="302195" cy="32614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BlokTextu 67">
            <a:extLst>
              <a:ext uri="{FF2B5EF4-FFF2-40B4-BE49-F238E27FC236}">
                <a16:creationId xmlns:a16="http://schemas.microsoft.com/office/drawing/2014/main" id="{EE2183E9-CE3B-726E-936E-2B91AE709912}"/>
              </a:ext>
            </a:extLst>
          </p:cNvPr>
          <p:cNvSpPr txBox="1"/>
          <p:nvPr/>
        </p:nvSpPr>
        <p:spPr>
          <a:xfrm>
            <a:off x="452272" y="4818666"/>
            <a:ext cx="551428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200" b="1" dirty="0">
                <a:solidFill>
                  <a:schemeClr val="tx1"/>
                </a:solidFill>
                <a:latin typeface="+mj-lt"/>
              </a:rPr>
              <a:t>Prime vedenie je elektrické vedenie</a:t>
            </a:r>
            <a:r>
              <a:rPr lang="sk-SK" sz="1200" dirty="0">
                <a:solidFill>
                  <a:schemeClr val="tx1"/>
                </a:solidFill>
                <a:latin typeface="+mj-lt"/>
              </a:rPr>
              <a:t>, ktoré spája:</a:t>
            </a:r>
          </a:p>
          <a:p>
            <a:r>
              <a:rPr lang="sk-SK" sz="1200" dirty="0">
                <a:solidFill>
                  <a:schemeClr val="tx1"/>
                </a:solidFill>
                <a:latin typeface="+mj-lt"/>
              </a:rPr>
              <a:t>- výrobcu elektriny s koncovým odberateľom elektriny  </a:t>
            </a:r>
          </a:p>
          <a:p>
            <a:r>
              <a:rPr lang="sk-SK" sz="1200" dirty="0">
                <a:solidFill>
                  <a:schemeClr val="tx1"/>
                </a:solidFill>
                <a:latin typeface="+mj-lt"/>
              </a:rPr>
              <a:t>- výrobcu elektriny s odberateľom elektriny, ktorý nie je pripojený do prenosovej sústavy alebo do distribučnej sústavy</a:t>
            </a:r>
          </a:p>
          <a:p>
            <a:r>
              <a:rPr lang="sk-SK" sz="1200" b="1" i="0" dirty="0">
                <a:solidFill>
                  <a:schemeClr val="tx1"/>
                </a:solidFill>
                <a:effectLst/>
                <a:latin typeface="+mj-lt"/>
              </a:rPr>
              <a:t>Priame vedenie </a:t>
            </a:r>
            <a:r>
              <a:rPr lang="sk-SK" sz="1200" b="1" i="0" dirty="0">
                <a:solidFill>
                  <a:srgbClr val="FF0000"/>
                </a:solidFill>
                <a:effectLst/>
                <a:latin typeface="+mj-lt"/>
              </a:rPr>
              <a:t>NIE JE </a:t>
            </a:r>
            <a:r>
              <a:rPr lang="sk-SK" sz="1200" b="1" i="0" dirty="0">
                <a:solidFill>
                  <a:schemeClr val="tx1"/>
                </a:solidFill>
                <a:effectLst/>
                <a:latin typeface="+mj-lt"/>
              </a:rPr>
              <a:t>ak je zdroj pripojený do </a:t>
            </a:r>
            <a:r>
              <a:rPr lang="sk-SK" sz="1200" b="1" dirty="0">
                <a:solidFill>
                  <a:schemeClr val="tx1"/>
                </a:solidFill>
                <a:latin typeface="+mj-lt"/>
              </a:rPr>
              <a:t>prenosovej / distribučnej  </a:t>
            </a:r>
            <a:r>
              <a:rPr lang="sk-SK" sz="1200" b="1" i="0" dirty="0">
                <a:solidFill>
                  <a:schemeClr val="tx1"/>
                </a:solidFill>
                <a:effectLst/>
                <a:latin typeface="+mj-lt"/>
              </a:rPr>
              <a:t>sústavy </a:t>
            </a:r>
            <a:r>
              <a:rPr lang="sk-SK" sz="1200" i="0" dirty="0">
                <a:solidFill>
                  <a:schemeClr val="tx1"/>
                </a:solidFill>
                <a:effectLst/>
                <a:latin typeface="+mj-lt"/>
              </a:rPr>
              <a:t>vrátane </a:t>
            </a:r>
            <a:r>
              <a:rPr lang="sk-SK" sz="1200" b="1" i="0" dirty="0">
                <a:solidFill>
                  <a:schemeClr val="tx1"/>
                </a:solidFill>
                <a:effectLst/>
                <a:latin typeface="+mj-lt"/>
              </a:rPr>
              <a:t>miestnej distribučnej sústavy </a:t>
            </a:r>
            <a:r>
              <a:rPr lang="sk-SK" sz="1200" i="0" dirty="0">
                <a:solidFill>
                  <a:schemeClr val="tx1"/>
                </a:solidFill>
                <a:effectLst/>
                <a:latin typeface="+mj-lt"/>
              </a:rPr>
              <a:t>prevádzkovanej osobou, ktorá môže byť súčasne prevádzkovateľom zdroja</a:t>
            </a:r>
            <a:endParaRPr lang="sk-SK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9" name="BlokTextu 68">
            <a:extLst>
              <a:ext uri="{FF2B5EF4-FFF2-40B4-BE49-F238E27FC236}">
                <a16:creationId xmlns:a16="http://schemas.microsoft.com/office/drawing/2014/main" id="{BE1F4EFF-5011-25B4-C108-47367CD8792C}"/>
              </a:ext>
            </a:extLst>
          </p:cNvPr>
          <p:cNvSpPr txBox="1"/>
          <p:nvPr/>
        </p:nvSpPr>
        <p:spPr>
          <a:xfrm>
            <a:off x="433906" y="6541950"/>
            <a:ext cx="970838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 Zariadenie na výrobu elektriny je pripojené buď do prenosovej alebo do regionálnej distribučnej alebo do miestnej distribučnej  sústavy</a:t>
            </a:r>
          </a:p>
        </p:txBody>
      </p:sp>
      <p:grpSp>
        <p:nvGrpSpPr>
          <p:cNvPr id="70" name="Skupina 69">
            <a:extLst>
              <a:ext uri="{FF2B5EF4-FFF2-40B4-BE49-F238E27FC236}">
                <a16:creationId xmlns:a16="http://schemas.microsoft.com/office/drawing/2014/main" id="{EA63F545-B6C7-80D9-303C-FA0A7D4C8000}"/>
              </a:ext>
            </a:extLst>
          </p:cNvPr>
          <p:cNvGrpSpPr/>
          <p:nvPr/>
        </p:nvGrpSpPr>
        <p:grpSpPr>
          <a:xfrm>
            <a:off x="9461551" y="4848881"/>
            <a:ext cx="1767377" cy="424109"/>
            <a:chOff x="9160883" y="5089850"/>
            <a:chExt cx="1767377" cy="424109"/>
          </a:xfrm>
        </p:grpSpPr>
        <p:sp>
          <p:nvSpPr>
            <p:cNvPr id="71" name="Ovál 70">
              <a:extLst>
                <a:ext uri="{FF2B5EF4-FFF2-40B4-BE49-F238E27FC236}">
                  <a16:creationId xmlns:a16="http://schemas.microsoft.com/office/drawing/2014/main" id="{B0B688D3-009E-8F05-EE3F-B62E40702B1B}"/>
                </a:ext>
              </a:extLst>
            </p:cNvPr>
            <p:cNvSpPr/>
            <p:nvPr/>
          </p:nvSpPr>
          <p:spPr>
            <a:xfrm>
              <a:off x="9279191" y="5153884"/>
              <a:ext cx="352337" cy="304297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/>
                <a:t>2</a:t>
              </a:r>
            </a:p>
          </p:txBody>
        </p:sp>
        <p:sp>
          <p:nvSpPr>
            <p:cNvPr id="72" name="BlokTextu 71">
              <a:extLst>
                <a:ext uri="{FF2B5EF4-FFF2-40B4-BE49-F238E27FC236}">
                  <a16:creationId xmlns:a16="http://schemas.microsoft.com/office/drawing/2014/main" id="{8E3AF128-ACED-0556-6F26-280778F1CB29}"/>
                </a:ext>
              </a:extLst>
            </p:cNvPr>
            <p:cNvSpPr txBox="1"/>
            <p:nvPr/>
          </p:nvSpPr>
          <p:spPr>
            <a:xfrm>
              <a:off x="9588287" y="5094370"/>
              <a:ext cx="352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dirty="0"/>
                <a:t>=</a:t>
              </a:r>
            </a:p>
          </p:txBody>
        </p:sp>
        <p:sp>
          <p:nvSpPr>
            <p:cNvPr id="73" name="BlokTextu 72">
              <a:extLst>
                <a:ext uri="{FF2B5EF4-FFF2-40B4-BE49-F238E27FC236}">
                  <a16:creationId xmlns:a16="http://schemas.microsoft.com/office/drawing/2014/main" id="{FA57EB38-1E68-A24A-4D7A-0123AEFE4694}"/>
                </a:ext>
              </a:extLst>
            </p:cNvPr>
            <p:cNvSpPr txBox="1"/>
            <p:nvPr/>
          </p:nvSpPr>
          <p:spPr>
            <a:xfrm>
              <a:off x="10156637" y="5108678"/>
              <a:ext cx="352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dirty="0"/>
                <a:t>+</a:t>
              </a:r>
            </a:p>
          </p:txBody>
        </p:sp>
        <p:sp>
          <p:nvSpPr>
            <p:cNvPr id="74" name="Obdĺžnik: zaoblené rohy 73">
              <a:extLst>
                <a:ext uri="{FF2B5EF4-FFF2-40B4-BE49-F238E27FC236}">
                  <a16:creationId xmlns:a16="http://schemas.microsoft.com/office/drawing/2014/main" id="{3C90BFFA-1444-DDF6-E3E5-952C49F550F3}"/>
                </a:ext>
              </a:extLst>
            </p:cNvPr>
            <p:cNvSpPr/>
            <p:nvPr/>
          </p:nvSpPr>
          <p:spPr>
            <a:xfrm>
              <a:off x="9160883" y="5089850"/>
              <a:ext cx="1694423" cy="424109"/>
            </a:xfrm>
            <a:prstGeom prst="roundRect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sz="16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75" name="Ovál 74">
              <a:extLst>
                <a:ext uri="{FF2B5EF4-FFF2-40B4-BE49-F238E27FC236}">
                  <a16:creationId xmlns:a16="http://schemas.microsoft.com/office/drawing/2014/main" id="{99F6EB24-1672-A7C2-A93D-043CA51A0825}"/>
                </a:ext>
              </a:extLst>
            </p:cNvPr>
            <p:cNvSpPr/>
            <p:nvPr/>
          </p:nvSpPr>
          <p:spPr>
            <a:xfrm>
              <a:off x="9847541" y="5161838"/>
              <a:ext cx="352337" cy="304297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sz="1200" dirty="0"/>
            </a:p>
          </p:txBody>
        </p:sp>
        <p:sp>
          <p:nvSpPr>
            <p:cNvPr id="76" name="Ovál 75">
              <a:extLst>
                <a:ext uri="{FF2B5EF4-FFF2-40B4-BE49-F238E27FC236}">
                  <a16:creationId xmlns:a16="http://schemas.microsoft.com/office/drawing/2014/main" id="{F106F03D-E02E-1D2A-9E3C-235DBE9385AD}"/>
                </a:ext>
              </a:extLst>
            </p:cNvPr>
            <p:cNvSpPr/>
            <p:nvPr/>
          </p:nvSpPr>
          <p:spPr>
            <a:xfrm>
              <a:off x="10434807" y="5161837"/>
              <a:ext cx="352337" cy="304297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sz="1200" dirty="0"/>
            </a:p>
          </p:txBody>
        </p:sp>
        <p:sp>
          <p:nvSpPr>
            <p:cNvPr id="77" name="BlokTextu 76">
              <a:extLst>
                <a:ext uri="{FF2B5EF4-FFF2-40B4-BE49-F238E27FC236}">
                  <a16:creationId xmlns:a16="http://schemas.microsoft.com/office/drawing/2014/main" id="{91DCF481-966E-4EEB-F8CE-E50C30DAA18A}"/>
                </a:ext>
              </a:extLst>
            </p:cNvPr>
            <p:cNvSpPr txBox="1"/>
            <p:nvPr/>
          </p:nvSpPr>
          <p:spPr>
            <a:xfrm>
              <a:off x="9845416" y="5152143"/>
              <a:ext cx="4908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1400" dirty="0">
                  <a:solidFill>
                    <a:schemeClr val="bg1"/>
                  </a:solidFill>
                </a:rPr>
                <a:t>2a</a:t>
              </a:r>
            </a:p>
          </p:txBody>
        </p:sp>
        <p:sp>
          <p:nvSpPr>
            <p:cNvPr id="78" name="BlokTextu 77">
              <a:extLst>
                <a:ext uri="{FF2B5EF4-FFF2-40B4-BE49-F238E27FC236}">
                  <a16:creationId xmlns:a16="http://schemas.microsoft.com/office/drawing/2014/main" id="{9CDC0C0E-B6B4-C37C-6EED-9E4781193E68}"/>
                </a:ext>
              </a:extLst>
            </p:cNvPr>
            <p:cNvSpPr txBox="1"/>
            <p:nvPr/>
          </p:nvSpPr>
          <p:spPr>
            <a:xfrm>
              <a:off x="10437420" y="5144939"/>
              <a:ext cx="4908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1400" dirty="0">
                  <a:solidFill>
                    <a:schemeClr val="bg1"/>
                  </a:solidFill>
                </a:rPr>
                <a:t>2b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1650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2853367-4A5B-4CB7-B735-7A49E49F9BEC}"/>
              </a:ext>
            </a:extLst>
          </p:cNvPr>
          <p:cNvSpPr txBox="1">
            <a:spLocks/>
          </p:cNvSpPr>
          <p:nvPr/>
        </p:nvSpPr>
        <p:spPr>
          <a:xfrm>
            <a:off x="1067783" y="497287"/>
            <a:ext cx="10327312" cy="352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k-SK" sz="2100" dirty="0">
                <a:solidFill>
                  <a:schemeClr val="bg1"/>
                </a:solidFill>
              </a:rPr>
              <a:t>Vzorové hlásenie výrobcov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1B38C47-47AC-4C34-802E-2AA2CAA3B009}"/>
              </a:ext>
            </a:extLst>
          </p:cNvPr>
          <p:cNvSpPr txBox="1">
            <a:spLocks/>
          </p:cNvSpPr>
          <p:nvPr/>
        </p:nvSpPr>
        <p:spPr>
          <a:xfrm>
            <a:off x="1067783" y="6290453"/>
            <a:ext cx="10327312" cy="263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k-SK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Hlavný názov prezentácie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C840CE28-05E8-B3D6-B8D6-361FB89F13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782" y="935962"/>
            <a:ext cx="9317787" cy="5923342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0BC850E7-AE94-EB93-6E27-223F3768BC5D}"/>
              </a:ext>
            </a:extLst>
          </p:cNvPr>
          <p:cNvSpPr/>
          <p:nvPr/>
        </p:nvSpPr>
        <p:spPr>
          <a:xfrm>
            <a:off x="4315107" y="3892651"/>
            <a:ext cx="352337" cy="30429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1</a:t>
            </a:r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E9623198-E5BE-5366-A5A1-28EAAA87EA6D}"/>
              </a:ext>
            </a:extLst>
          </p:cNvPr>
          <p:cNvSpPr/>
          <p:nvPr/>
        </p:nvSpPr>
        <p:spPr>
          <a:xfrm>
            <a:off x="4997839" y="3902599"/>
            <a:ext cx="352337" cy="30429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2</a:t>
            </a:r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257A7A00-AA9E-AB41-50AB-BDB9E7DFA8BE}"/>
              </a:ext>
            </a:extLst>
          </p:cNvPr>
          <p:cNvSpPr/>
          <p:nvPr/>
        </p:nvSpPr>
        <p:spPr>
          <a:xfrm>
            <a:off x="6848546" y="4011655"/>
            <a:ext cx="352337" cy="30429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3</a:t>
            </a:r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617D1BEE-B76B-21E9-F84F-EC5829160578}"/>
              </a:ext>
            </a:extLst>
          </p:cNvPr>
          <p:cNvSpPr/>
          <p:nvPr/>
        </p:nvSpPr>
        <p:spPr>
          <a:xfrm>
            <a:off x="7638560" y="3867484"/>
            <a:ext cx="352337" cy="30429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4</a:t>
            </a:r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5D2FD45E-1427-BB10-F8AD-DBCDC935A7CA}"/>
              </a:ext>
            </a:extLst>
          </p:cNvPr>
          <p:cNvSpPr/>
          <p:nvPr/>
        </p:nvSpPr>
        <p:spPr>
          <a:xfrm>
            <a:off x="8394828" y="3921646"/>
            <a:ext cx="352337" cy="30429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5</a:t>
            </a:r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5FDA1E58-4382-8497-A192-101D0BE3404E}"/>
              </a:ext>
            </a:extLst>
          </p:cNvPr>
          <p:cNvSpPr/>
          <p:nvPr/>
        </p:nvSpPr>
        <p:spPr>
          <a:xfrm>
            <a:off x="9105542" y="3873617"/>
            <a:ext cx="352337" cy="30429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6</a:t>
            </a:r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D8626496-558B-1EFE-5D6F-DBE304744A23}"/>
              </a:ext>
            </a:extLst>
          </p:cNvPr>
          <p:cNvSpPr/>
          <p:nvPr/>
        </p:nvSpPr>
        <p:spPr>
          <a:xfrm>
            <a:off x="6118490" y="3904519"/>
            <a:ext cx="352337" cy="30429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200" dirty="0"/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8BA3D703-FAFF-6FC7-CAD5-0058222EFCB9}"/>
              </a:ext>
            </a:extLst>
          </p:cNvPr>
          <p:cNvSpPr/>
          <p:nvPr/>
        </p:nvSpPr>
        <p:spPr>
          <a:xfrm>
            <a:off x="5528217" y="4008772"/>
            <a:ext cx="352337" cy="30429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200" dirty="0"/>
          </a:p>
        </p:txBody>
      </p:sp>
      <p:sp>
        <p:nvSpPr>
          <p:cNvPr id="16" name="BlokTextu 15">
            <a:extLst>
              <a:ext uri="{FF2B5EF4-FFF2-40B4-BE49-F238E27FC236}">
                <a16:creationId xmlns:a16="http://schemas.microsoft.com/office/drawing/2014/main" id="{6370CD1C-AEF6-A438-3E1B-4F062CD1A7EF}"/>
              </a:ext>
            </a:extLst>
          </p:cNvPr>
          <p:cNvSpPr txBox="1"/>
          <p:nvPr/>
        </p:nvSpPr>
        <p:spPr>
          <a:xfrm>
            <a:off x="5519828" y="3996903"/>
            <a:ext cx="490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>
                <a:solidFill>
                  <a:schemeClr val="bg1"/>
                </a:solidFill>
              </a:rPr>
              <a:t>2a</a:t>
            </a:r>
          </a:p>
        </p:txBody>
      </p:sp>
      <p:sp>
        <p:nvSpPr>
          <p:cNvPr id="17" name="BlokTextu 16">
            <a:extLst>
              <a:ext uri="{FF2B5EF4-FFF2-40B4-BE49-F238E27FC236}">
                <a16:creationId xmlns:a16="http://schemas.microsoft.com/office/drawing/2014/main" id="{0A97B49D-F564-556F-3E4F-D612C492B098}"/>
              </a:ext>
            </a:extLst>
          </p:cNvPr>
          <p:cNvSpPr txBox="1"/>
          <p:nvPr/>
        </p:nvSpPr>
        <p:spPr>
          <a:xfrm>
            <a:off x="6106367" y="3894700"/>
            <a:ext cx="490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>
                <a:solidFill>
                  <a:schemeClr val="bg1"/>
                </a:solidFill>
              </a:rPr>
              <a:t>2b</a:t>
            </a:r>
          </a:p>
        </p:txBody>
      </p:sp>
      <p:grpSp>
        <p:nvGrpSpPr>
          <p:cNvPr id="18" name="Skupina 17">
            <a:extLst>
              <a:ext uri="{FF2B5EF4-FFF2-40B4-BE49-F238E27FC236}">
                <a16:creationId xmlns:a16="http://schemas.microsoft.com/office/drawing/2014/main" id="{CDFCCE95-FB74-68BE-EB73-5485B0D8457D}"/>
              </a:ext>
            </a:extLst>
          </p:cNvPr>
          <p:cNvGrpSpPr/>
          <p:nvPr/>
        </p:nvGrpSpPr>
        <p:grpSpPr>
          <a:xfrm>
            <a:off x="4134633" y="6285779"/>
            <a:ext cx="1767377" cy="424109"/>
            <a:chOff x="9160883" y="5089850"/>
            <a:chExt cx="1767377" cy="424109"/>
          </a:xfrm>
        </p:grpSpPr>
        <p:sp>
          <p:nvSpPr>
            <p:cNvPr id="19" name="Ovál 18">
              <a:extLst>
                <a:ext uri="{FF2B5EF4-FFF2-40B4-BE49-F238E27FC236}">
                  <a16:creationId xmlns:a16="http://schemas.microsoft.com/office/drawing/2014/main" id="{DEB03DBC-A695-253F-361F-5E83B1076AB2}"/>
                </a:ext>
              </a:extLst>
            </p:cNvPr>
            <p:cNvSpPr/>
            <p:nvPr/>
          </p:nvSpPr>
          <p:spPr>
            <a:xfrm>
              <a:off x="9279191" y="5153884"/>
              <a:ext cx="352337" cy="304297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/>
                <a:t>2</a:t>
              </a:r>
            </a:p>
          </p:txBody>
        </p:sp>
        <p:sp>
          <p:nvSpPr>
            <p:cNvPr id="20" name="BlokTextu 19">
              <a:extLst>
                <a:ext uri="{FF2B5EF4-FFF2-40B4-BE49-F238E27FC236}">
                  <a16:creationId xmlns:a16="http://schemas.microsoft.com/office/drawing/2014/main" id="{133CA46F-BC8E-3671-9808-BC6DE9A15AE9}"/>
                </a:ext>
              </a:extLst>
            </p:cNvPr>
            <p:cNvSpPr txBox="1"/>
            <p:nvPr/>
          </p:nvSpPr>
          <p:spPr>
            <a:xfrm>
              <a:off x="9588287" y="5094370"/>
              <a:ext cx="352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dirty="0"/>
                <a:t>=</a:t>
              </a:r>
            </a:p>
          </p:txBody>
        </p:sp>
        <p:sp>
          <p:nvSpPr>
            <p:cNvPr id="21" name="BlokTextu 20">
              <a:extLst>
                <a:ext uri="{FF2B5EF4-FFF2-40B4-BE49-F238E27FC236}">
                  <a16:creationId xmlns:a16="http://schemas.microsoft.com/office/drawing/2014/main" id="{D972E6E2-9B8A-AB49-62C7-4AB6CDA94415}"/>
                </a:ext>
              </a:extLst>
            </p:cNvPr>
            <p:cNvSpPr txBox="1"/>
            <p:nvPr/>
          </p:nvSpPr>
          <p:spPr>
            <a:xfrm>
              <a:off x="10156637" y="5108678"/>
              <a:ext cx="352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dirty="0"/>
                <a:t>+</a:t>
              </a:r>
            </a:p>
          </p:txBody>
        </p:sp>
        <p:sp>
          <p:nvSpPr>
            <p:cNvPr id="22" name="Obdĺžnik: zaoblené rohy 21">
              <a:extLst>
                <a:ext uri="{FF2B5EF4-FFF2-40B4-BE49-F238E27FC236}">
                  <a16:creationId xmlns:a16="http://schemas.microsoft.com/office/drawing/2014/main" id="{45B20076-788D-B2A9-5BC6-9D3CF0D342C1}"/>
                </a:ext>
              </a:extLst>
            </p:cNvPr>
            <p:cNvSpPr/>
            <p:nvPr/>
          </p:nvSpPr>
          <p:spPr>
            <a:xfrm>
              <a:off x="9160883" y="5089850"/>
              <a:ext cx="1694423" cy="424109"/>
            </a:xfrm>
            <a:prstGeom prst="roundRect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sz="16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3" name="Ovál 22">
              <a:extLst>
                <a:ext uri="{FF2B5EF4-FFF2-40B4-BE49-F238E27FC236}">
                  <a16:creationId xmlns:a16="http://schemas.microsoft.com/office/drawing/2014/main" id="{6C1176FD-8D32-8E0B-D750-56DEDC9D79C9}"/>
                </a:ext>
              </a:extLst>
            </p:cNvPr>
            <p:cNvSpPr/>
            <p:nvPr/>
          </p:nvSpPr>
          <p:spPr>
            <a:xfrm>
              <a:off x="9847541" y="5161838"/>
              <a:ext cx="352337" cy="304297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sz="1200" dirty="0"/>
            </a:p>
          </p:txBody>
        </p:sp>
        <p:sp>
          <p:nvSpPr>
            <p:cNvPr id="24" name="Ovál 23">
              <a:extLst>
                <a:ext uri="{FF2B5EF4-FFF2-40B4-BE49-F238E27FC236}">
                  <a16:creationId xmlns:a16="http://schemas.microsoft.com/office/drawing/2014/main" id="{C5407728-F8A6-79A7-A0E4-55BF34460ECD}"/>
                </a:ext>
              </a:extLst>
            </p:cNvPr>
            <p:cNvSpPr/>
            <p:nvPr/>
          </p:nvSpPr>
          <p:spPr>
            <a:xfrm>
              <a:off x="10434807" y="5161837"/>
              <a:ext cx="352337" cy="304297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sz="1200" dirty="0"/>
            </a:p>
          </p:txBody>
        </p:sp>
        <p:sp>
          <p:nvSpPr>
            <p:cNvPr id="25" name="BlokTextu 24">
              <a:extLst>
                <a:ext uri="{FF2B5EF4-FFF2-40B4-BE49-F238E27FC236}">
                  <a16:creationId xmlns:a16="http://schemas.microsoft.com/office/drawing/2014/main" id="{A2647638-DE10-0856-1A36-282CCDF511BD}"/>
                </a:ext>
              </a:extLst>
            </p:cNvPr>
            <p:cNvSpPr txBox="1"/>
            <p:nvPr/>
          </p:nvSpPr>
          <p:spPr>
            <a:xfrm>
              <a:off x="9845416" y="5152143"/>
              <a:ext cx="4908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1400" dirty="0">
                  <a:solidFill>
                    <a:schemeClr val="bg1"/>
                  </a:solidFill>
                </a:rPr>
                <a:t>2a</a:t>
              </a:r>
            </a:p>
          </p:txBody>
        </p:sp>
        <p:sp>
          <p:nvSpPr>
            <p:cNvPr id="26" name="BlokTextu 25">
              <a:extLst>
                <a:ext uri="{FF2B5EF4-FFF2-40B4-BE49-F238E27FC236}">
                  <a16:creationId xmlns:a16="http://schemas.microsoft.com/office/drawing/2014/main" id="{AEDE012A-0605-DF51-E435-B1B93B522F3D}"/>
                </a:ext>
              </a:extLst>
            </p:cNvPr>
            <p:cNvSpPr txBox="1"/>
            <p:nvPr/>
          </p:nvSpPr>
          <p:spPr>
            <a:xfrm>
              <a:off x="10437420" y="5144939"/>
              <a:ext cx="4908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1400" dirty="0">
                  <a:solidFill>
                    <a:schemeClr val="bg1"/>
                  </a:solidFill>
                </a:rPr>
                <a:t>2b</a:t>
              </a:r>
            </a:p>
          </p:txBody>
        </p:sp>
      </p:grpSp>
      <p:sp>
        <p:nvSpPr>
          <p:cNvPr id="27" name="Ovál 26">
            <a:extLst>
              <a:ext uri="{FF2B5EF4-FFF2-40B4-BE49-F238E27FC236}">
                <a16:creationId xmlns:a16="http://schemas.microsoft.com/office/drawing/2014/main" id="{93CA24A8-C3B9-246F-8AA6-552A4BC53677}"/>
              </a:ext>
            </a:extLst>
          </p:cNvPr>
          <p:cNvSpPr/>
          <p:nvPr/>
        </p:nvSpPr>
        <p:spPr>
          <a:xfrm>
            <a:off x="6541787" y="6374779"/>
            <a:ext cx="352337" cy="30429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1</a:t>
            </a:r>
          </a:p>
        </p:txBody>
      </p:sp>
      <p:sp>
        <p:nvSpPr>
          <p:cNvPr id="28" name="BlokTextu 27">
            <a:extLst>
              <a:ext uri="{FF2B5EF4-FFF2-40B4-BE49-F238E27FC236}">
                <a16:creationId xmlns:a16="http://schemas.microsoft.com/office/drawing/2014/main" id="{A4A5306C-BF46-3E60-C56D-A04E97BFE1F8}"/>
              </a:ext>
            </a:extLst>
          </p:cNvPr>
          <p:cNvSpPr txBox="1"/>
          <p:nvPr/>
        </p:nvSpPr>
        <p:spPr>
          <a:xfrm>
            <a:off x="6842121" y="6342261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+</a:t>
            </a:r>
          </a:p>
        </p:txBody>
      </p:sp>
      <p:sp>
        <p:nvSpPr>
          <p:cNvPr id="29" name="Ovál 28">
            <a:extLst>
              <a:ext uri="{FF2B5EF4-FFF2-40B4-BE49-F238E27FC236}">
                <a16:creationId xmlns:a16="http://schemas.microsoft.com/office/drawing/2014/main" id="{CB2625B5-5830-8608-F575-A27B43D45544}"/>
              </a:ext>
            </a:extLst>
          </p:cNvPr>
          <p:cNvSpPr/>
          <p:nvPr/>
        </p:nvSpPr>
        <p:spPr>
          <a:xfrm>
            <a:off x="7642455" y="6374779"/>
            <a:ext cx="352337" cy="30429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2</a:t>
            </a:r>
          </a:p>
        </p:txBody>
      </p:sp>
      <p:sp>
        <p:nvSpPr>
          <p:cNvPr id="30" name="Ovál 29">
            <a:extLst>
              <a:ext uri="{FF2B5EF4-FFF2-40B4-BE49-F238E27FC236}">
                <a16:creationId xmlns:a16="http://schemas.microsoft.com/office/drawing/2014/main" id="{FCA1EC17-2703-6709-1C8F-6FDE1873A1CB}"/>
              </a:ext>
            </a:extLst>
          </p:cNvPr>
          <p:cNvSpPr/>
          <p:nvPr/>
        </p:nvSpPr>
        <p:spPr>
          <a:xfrm>
            <a:off x="7092121" y="6374779"/>
            <a:ext cx="352337" cy="30429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6</a:t>
            </a:r>
          </a:p>
        </p:txBody>
      </p:sp>
      <p:sp>
        <p:nvSpPr>
          <p:cNvPr id="31" name="BlokTextu 30">
            <a:extLst>
              <a:ext uri="{FF2B5EF4-FFF2-40B4-BE49-F238E27FC236}">
                <a16:creationId xmlns:a16="http://schemas.microsoft.com/office/drawing/2014/main" id="{F80EA90F-BC81-2969-EACA-776D504B13CC}"/>
              </a:ext>
            </a:extLst>
          </p:cNvPr>
          <p:cNvSpPr txBox="1"/>
          <p:nvPr/>
        </p:nvSpPr>
        <p:spPr>
          <a:xfrm>
            <a:off x="7402432" y="6342261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=</a:t>
            </a:r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DC03074A-891F-90AC-CD3D-188807AD7F9D}"/>
              </a:ext>
            </a:extLst>
          </p:cNvPr>
          <p:cNvSpPr/>
          <p:nvPr/>
        </p:nvSpPr>
        <p:spPr>
          <a:xfrm>
            <a:off x="8192789" y="6376360"/>
            <a:ext cx="352337" cy="30429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3</a:t>
            </a:r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384FF141-0565-DCF4-2718-7782E58F202D}"/>
              </a:ext>
            </a:extLst>
          </p:cNvPr>
          <p:cNvSpPr/>
          <p:nvPr/>
        </p:nvSpPr>
        <p:spPr>
          <a:xfrm>
            <a:off x="8743123" y="6374779"/>
            <a:ext cx="352337" cy="30429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4</a:t>
            </a:r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E7A6851C-C28B-C93A-18B6-E32CF0D8D4E8}"/>
              </a:ext>
            </a:extLst>
          </p:cNvPr>
          <p:cNvSpPr/>
          <p:nvPr/>
        </p:nvSpPr>
        <p:spPr>
          <a:xfrm>
            <a:off x="9293457" y="6374779"/>
            <a:ext cx="352337" cy="30429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5</a:t>
            </a:r>
          </a:p>
        </p:txBody>
      </p:sp>
      <p:sp>
        <p:nvSpPr>
          <p:cNvPr id="35" name="BlokTextu 34">
            <a:extLst>
              <a:ext uri="{FF2B5EF4-FFF2-40B4-BE49-F238E27FC236}">
                <a16:creationId xmlns:a16="http://schemas.microsoft.com/office/drawing/2014/main" id="{2686BA5C-FCAC-0CF7-FFB7-17A9D24F96F0}"/>
              </a:ext>
            </a:extLst>
          </p:cNvPr>
          <p:cNvSpPr txBox="1"/>
          <p:nvPr/>
        </p:nvSpPr>
        <p:spPr>
          <a:xfrm>
            <a:off x="7951178" y="6346147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+</a:t>
            </a: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9879B2E4-AA79-84F8-C974-88F4FB107AF1}"/>
              </a:ext>
            </a:extLst>
          </p:cNvPr>
          <p:cNvSpPr txBox="1"/>
          <p:nvPr/>
        </p:nvSpPr>
        <p:spPr>
          <a:xfrm>
            <a:off x="8501512" y="6342261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+</a:t>
            </a:r>
          </a:p>
        </p:txBody>
      </p:sp>
      <p:sp>
        <p:nvSpPr>
          <p:cNvPr id="37" name="BlokTextu 36">
            <a:extLst>
              <a:ext uri="{FF2B5EF4-FFF2-40B4-BE49-F238E27FC236}">
                <a16:creationId xmlns:a16="http://schemas.microsoft.com/office/drawing/2014/main" id="{CDCE6920-B741-EE68-A22D-DD1A302A0B9A}"/>
              </a:ext>
            </a:extLst>
          </p:cNvPr>
          <p:cNvSpPr txBox="1"/>
          <p:nvPr/>
        </p:nvSpPr>
        <p:spPr>
          <a:xfrm>
            <a:off x="9051846" y="6348076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+</a:t>
            </a:r>
          </a:p>
        </p:txBody>
      </p:sp>
      <p:sp>
        <p:nvSpPr>
          <p:cNvPr id="38" name="Obdĺžnik: zaoblené rohy 37">
            <a:extLst>
              <a:ext uri="{FF2B5EF4-FFF2-40B4-BE49-F238E27FC236}">
                <a16:creationId xmlns:a16="http://schemas.microsoft.com/office/drawing/2014/main" id="{18D7BCD6-8BE2-E4E7-0C3A-AA4D25B67FF7}"/>
              </a:ext>
            </a:extLst>
          </p:cNvPr>
          <p:cNvSpPr/>
          <p:nvPr/>
        </p:nvSpPr>
        <p:spPr>
          <a:xfrm>
            <a:off x="6400815" y="6304607"/>
            <a:ext cx="3402060" cy="424109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356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AA441E-C164-8D1C-BC0B-4DACAB9362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50B653C-A6C3-25DC-66C9-E141889DC086}"/>
              </a:ext>
            </a:extLst>
          </p:cNvPr>
          <p:cNvSpPr txBox="1">
            <a:spLocks/>
          </p:cNvSpPr>
          <p:nvPr/>
        </p:nvSpPr>
        <p:spPr>
          <a:xfrm>
            <a:off x="1067783" y="497287"/>
            <a:ext cx="10327312" cy="352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k-SK" sz="2100" dirty="0">
                <a:solidFill>
                  <a:schemeClr val="bg1"/>
                </a:solidFill>
              </a:rPr>
              <a:t>Štruktúra EIC kódu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DA83054-9188-717A-B07D-7AF72857201F}"/>
              </a:ext>
            </a:extLst>
          </p:cNvPr>
          <p:cNvSpPr txBox="1">
            <a:spLocks/>
          </p:cNvSpPr>
          <p:nvPr/>
        </p:nvSpPr>
        <p:spPr>
          <a:xfrm>
            <a:off x="1035848" y="5367430"/>
            <a:ext cx="9466360" cy="2354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k-SK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Hlavný názov prezentácie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F80FE10C-1C60-CBA7-5C08-EDAA37171F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97" b="29768"/>
          <a:stretch/>
        </p:blipFill>
        <p:spPr>
          <a:xfrm>
            <a:off x="1022635" y="3568129"/>
            <a:ext cx="6516867" cy="3006826"/>
          </a:xfrm>
          <a:prstGeom prst="rect">
            <a:avLst/>
          </a:prstGeom>
        </p:spPr>
      </p:pic>
      <p:sp>
        <p:nvSpPr>
          <p:cNvPr id="8" name="BlokTextu 7">
            <a:extLst>
              <a:ext uri="{FF2B5EF4-FFF2-40B4-BE49-F238E27FC236}">
                <a16:creationId xmlns:a16="http://schemas.microsoft.com/office/drawing/2014/main" id="{17C0BD4F-B1B2-8549-DFC6-DDCF050E9D82}"/>
              </a:ext>
            </a:extLst>
          </p:cNvPr>
          <p:cNvSpPr txBox="1"/>
          <p:nvPr/>
        </p:nvSpPr>
        <p:spPr>
          <a:xfrm>
            <a:off x="5115758" y="1321217"/>
            <a:ext cx="3391039" cy="3297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dirty="0">
                <a:hlinkClick r:id="rId4"/>
              </a:rPr>
              <a:t>eic-prirucka-2015-06-01.pdf (okte.sk)</a:t>
            </a:r>
            <a:endParaRPr lang="sk-SK" dirty="0"/>
          </a:p>
        </p:txBody>
      </p:sp>
      <p:pic>
        <p:nvPicPr>
          <p:cNvPr id="9" name="Obrázok 8">
            <a:extLst>
              <a:ext uri="{FF2B5EF4-FFF2-40B4-BE49-F238E27FC236}">
                <a16:creationId xmlns:a16="http://schemas.microsoft.com/office/drawing/2014/main" id="{DFD83913-3AEB-FEE4-CC39-D4602A448BD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9538"/>
          <a:stretch/>
        </p:blipFill>
        <p:spPr>
          <a:xfrm>
            <a:off x="879873" y="877607"/>
            <a:ext cx="4179958" cy="1293030"/>
          </a:xfrm>
          <a:prstGeom prst="rect">
            <a:avLst/>
          </a:prstGeom>
        </p:spPr>
      </p:pic>
      <p:sp>
        <p:nvSpPr>
          <p:cNvPr id="10" name="Obdĺžnik 9">
            <a:extLst>
              <a:ext uri="{FF2B5EF4-FFF2-40B4-BE49-F238E27FC236}">
                <a16:creationId xmlns:a16="http://schemas.microsoft.com/office/drawing/2014/main" id="{8D6DC111-C361-4B83-B7B7-3F30EB9CA0B9}"/>
              </a:ext>
            </a:extLst>
          </p:cNvPr>
          <p:cNvSpPr/>
          <p:nvPr/>
        </p:nvSpPr>
        <p:spPr>
          <a:xfrm>
            <a:off x="1784877" y="2080764"/>
            <a:ext cx="642335" cy="6027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23AD018C-04DC-4301-9C1C-E0F77517A8EE}"/>
              </a:ext>
            </a:extLst>
          </p:cNvPr>
          <p:cNvSpPr txBox="1"/>
          <p:nvPr/>
        </p:nvSpPr>
        <p:spPr>
          <a:xfrm>
            <a:off x="1909565" y="2137951"/>
            <a:ext cx="2248176" cy="3022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k-SK" sz="1600" dirty="0"/>
              <a:t>24</a:t>
            </a:r>
            <a:r>
              <a:rPr lang="sk-SK" sz="1600" b="1" dirty="0">
                <a:solidFill>
                  <a:srgbClr val="FF0000"/>
                </a:solidFill>
              </a:rPr>
              <a:t>X</a:t>
            </a:r>
            <a:r>
              <a:rPr lang="sk-SK" sz="1600" dirty="0"/>
              <a:t>_ _ _ _ _ _ _ _ _ _ _ _ _</a:t>
            </a:r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370003BF-ED90-1842-D579-958729F9AF89}"/>
              </a:ext>
            </a:extLst>
          </p:cNvPr>
          <p:cNvSpPr txBox="1"/>
          <p:nvPr/>
        </p:nvSpPr>
        <p:spPr>
          <a:xfrm>
            <a:off x="4157740" y="2146088"/>
            <a:ext cx="6277132" cy="274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400" b="1" dirty="0"/>
              <a:t>EIC kód typu X </a:t>
            </a:r>
            <a:r>
              <a:rPr lang="sk-SK" sz="1400" dirty="0"/>
              <a:t>- </a:t>
            </a:r>
            <a:r>
              <a:rPr lang="sk-SK" sz="1400" b="0" i="0" dirty="0">
                <a:effectLst/>
              </a:rPr>
              <a:t>označenie účastníkov trhu s elektrinou</a:t>
            </a:r>
            <a:endParaRPr lang="sk-SK" sz="1400" dirty="0"/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723A8CBD-0D6C-BEFC-76F7-10D60D4FF662}"/>
              </a:ext>
            </a:extLst>
          </p:cNvPr>
          <p:cNvSpPr txBox="1"/>
          <p:nvPr/>
        </p:nvSpPr>
        <p:spPr>
          <a:xfrm>
            <a:off x="1909565" y="2478444"/>
            <a:ext cx="2248176" cy="3022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k-SK" sz="1600" dirty="0"/>
              <a:t>24</a:t>
            </a:r>
            <a:r>
              <a:rPr lang="sk-SK" sz="1600" b="1" dirty="0">
                <a:solidFill>
                  <a:srgbClr val="FF0000"/>
                </a:solidFill>
              </a:rPr>
              <a:t>W</a:t>
            </a:r>
            <a:r>
              <a:rPr lang="sk-SK" sz="1600" dirty="0"/>
              <a:t>_ _ _ _ _ _ _ _ _ _ _ _ _</a:t>
            </a:r>
          </a:p>
        </p:txBody>
      </p:sp>
      <p:sp>
        <p:nvSpPr>
          <p:cNvPr id="14" name="BlokTextu 13">
            <a:extLst>
              <a:ext uri="{FF2B5EF4-FFF2-40B4-BE49-F238E27FC236}">
                <a16:creationId xmlns:a16="http://schemas.microsoft.com/office/drawing/2014/main" id="{C5486205-1AFC-56C5-54B8-AE4B98D66D13}"/>
              </a:ext>
            </a:extLst>
          </p:cNvPr>
          <p:cNvSpPr txBox="1"/>
          <p:nvPr/>
        </p:nvSpPr>
        <p:spPr>
          <a:xfrm>
            <a:off x="4157741" y="2382706"/>
            <a:ext cx="4770740" cy="46710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sk-SK"/>
            </a:defPPr>
            <a:lvl1pPr>
              <a:defRPr sz="1400"/>
            </a:lvl1pPr>
          </a:lstStyle>
          <a:p>
            <a:r>
              <a:rPr lang="sk-SK" b="1" dirty="0"/>
              <a:t>EIC kód typu W </a:t>
            </a:r>
            <a:r>
              <a:rPr lang="sk-SK" dirty="0"/>
              <a:t>- označenie zariadenia na výrobu elektriny, generátora zariadenia na výrobu elektriny</a:t>
            </a:r>
          </a:p>
        </p:txBody>
      </p:sp>
      <p:sp>
        <p:nvSpPr>
          <p:cNvPr id="15" name="BlokTextu 14">
            <a:extLst>
              <a:ext uri="{FF2B5EF4-FFF2-40B4-BE49-F238E27FC236}">
                <a16:creationId xmlns:a16="http://schemas.microsoft.com/office/drawing/2014/main" id="{1F734C41-C185-97E0-4320-11579A258C6B}"/>
              </a:ext>
            </a:extLst>
          </p:cNvPr>
          <p:cNvSpPr txBox="1"/>
          <p:nvPr/>
        </p:nvSpPr>
        <p:spPr>
          <a:xfrm>
            <a:off x="1909565" y="2818423"/>
            <a:ext cx="2248176" cy="3022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k-SK" sz="1600" dirty="0"/>
              <a:t>24</a:t>
            </a:r>
            <a:r>
              <a:rPr lang="sk-SK" sz="1600" b="1" dirty="0">
                <a:solidFill>
                  <a:srgbClr val="FF0000"/>
                </a:solidFill>
              </a:rPr>
              <a:t>Y</a:t>
            </a:r>
            <a:r>
              <a:rPr lang="sk-SK" sz="1600" dirty="0"/>
              <a:t>_ _ _ _ _ _ _ _ _ _ _ _ _</a:t>
            </a:r>
          </a:p>
        </p:txBody>
      </p:sp>
      <p:sp>
        <p:nvSpPr>
          <p:cNvPr id="16" name="BlokTextu 15">
            <a:extLst>
              <a:ext uri="{FF2B5EF4-FFF2-40B4-BE49-F238E27FC236}">
                <a16:creationId xmlns:a16="http://schemas.microsoft.com/office/drawing/2014/main" id="{46933F17-E486-7E26-0533-38AF3BE1D951}"/>
              </a:ext>
            </a:extLst>
          </p:cNvPr>
          <p:cNvSpPr txBox="1"/>
          <p:nvPr/>
        </p:nvSpPr>
        <p:spPr>
          <a:xfrm>
            <a:off x="4157740" y="2825583"/>
            <a:ext cx="3198622" cy="274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400" b="1" dirty="0"/>
              <a:t>EIC kód typu Y </a:t>
            </a:r>
            <a:r>
              <a:rPr lang="sk-SK" sz="1400" dirty="0"/>
              <a:t>– označenie sústavy </a:t>
            </a:r>
          </a:p>
        </p:txBody>
      </p:sp>
      <p:sp>
        <p:nvSpPr>
          <p:cNvPr id="17" name="BlokTextu 16">
            <a:extLst>
              <a:ext uri="{FF2B5EF4-FFF2-40B4-BE49-F238E27FC236}">
                <a16:creationId xmlns:a16="http://schemas.microsoft.com/office/drawing/2014/main" id="{D0FFB391-49E5-C904-99A7-F29566B9EB37}"/>
              </a:ext>
            </a:extLst>
          </p:cNvPr>
          <p:cNvSpPr txBox="1"/>
          <p:nvPr/>
        </p:nvSpPr>
        <p:spPr>
          <a:xfrm>
            <a:off x="1909565" y="3172397"/>
            <a:ext cx="2248176" cy="3022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k-SK" sz="1600" dirty="0"/>
              <a:t>24</a:t>
            </a:r>
            <a:r>
              <a:rPr lang="sk-SK" sz="1600" b="1" dirty="0">
                <a:solidFill>
                  <a:srgbClr val="FF0000"/>
                </a:solidFill>
              </a:rPr>
              <a:t>Z</a:t>
            </a:r>
            <a:r>
              <a:rPr lang="sk-SK" sz="1600" dirty="0"/>
              <a:t>_ _ _ _ _ _ _ _ _ _ _ _ _</a:t>
            </a:r>
          </a:p>
        </p:txBody>
      </p:sp>
      <p:sp>
        <p:nvSpPr>
          <p:cNvPr id="18" name="BlokTextu 17">
            <a:extLst>
              <a:ext uri="{FF2B5EF4-FFF2-40B4-BE49-F238E27FC236}">
                <a16:creationId xmlns:a16="http://schemas.microsoft.com/office/drawing/2014/main" id="{30F07D73-DF0C-DEA5-2EDB-295C4EA51223}"/>
              </a:ext>
            </a:extLst>
          </p:cNvPr>
          <p:cNvSpPr txBox="1"/>
          <p:nvPr/>
        </p:nvSpPr>
        <p:spPr>
          <a:xfrm>
            <a:off x="4157740" y="3113341"/>
            <a:ext cx="53298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400" b="1" dirty="0"/>
              <a:t>EIC kód typu Z </a:t>
            </a:r>
            <a:r>
              <a:rPr lang="sk-SK" sz="1400" dirty="0"/>
              <a:t>- </a:t>
            </a:r>
            <a:r>
              <a:rPr lang="sk-SK" sz="1400" b="0" i="0" dirty="0">
                <a:effectLst/>
              </a:rPr>
              <a:t>označenie odberných a odovzdávacích miest (OOM) priradených generátoru alebo zariadeniu na výrobu elektriny</a:t>
            </a:r>
            <a:r>
              <a:rPr lang="sk-SK" sz="1400" dirty="0"/>
              <a:t> </a:t>
            </a:r>
          </a:p>
        </p:txBody>
      </p:sp>
      <p:sp>
        <p:nvSpPr>
          <p:cNvPr id="19" name="Pravá zložená zátvorka 18">
            <a:extLst>
              <a:ext uri="{FF2B5EF4-FFF2-40B4-BE49-F238E27FC236}">
                <a16:creationId xmlns:a16="http://schemas.microsoft.com/office/drawing/2014/main" id="{816B228F-426C-D94A-DEA8-06887034E798}"/>
              </a:ext>
            </a:extLst>
          </p:cNvPr>
          <p:cNvSpPr/>
          <p:nvPr/>
        </p:nvSpPr>
        <p:spPr>
          <a:xfrm>
            <a:off x="9524101" y="2147279"/>
            <a:ext cx="288938" cy="917365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BlokTextu 19">
            <a:extLst>
              <a:ext uri="{FF2B5EF4-FFF2-40B4-BE49-F238E27FC236}">
                <a16:creationId xmlns:a16="http://schemas.microsoft.com/office/drawing/2014/main" id="{E969A438-6E3C-0699-3B2F-936285094B16}"/>
              </a:ext>
            </a:extLst>
          </p:cNvPr>
          <p:cNvSpPr txBox="1"/>
          <p:nvPr/>
        </p:nvSpPr>
        <p:spPr>
          <a:xfrm>
            <a:off x="9813038" y="2221089"/>
            <a:ext cx="2177675" cy="7418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400" dirty="0"/>
              <a:t>EIC kód prideľuje organizátor krátkodobého trhu s elektrinou (</a:t>
            </a:r>
            <a:r>
              <a:rPr lang="sk-SK" sz="1400" b="1" dirty="0"/>
              <a:t>OKTE)</a:t>
            </a:r>
          </a:p>
        </p:txBody>
      </p:sp>
      <p:sp>
        <p:nvSpPr>
          <p:cNvPr id="21" name="Pravá zložená zátvorka 20">
            <a:extLst>
              <a:ext uri="{FF2B5EF4-FFF2-40B4-BE49-F238E27FC236}">
                <a16:creationId xmlns:a16="http://schemas.microsoft.com/office/drawing/2014/main" id="{9BB617FD-D9F6-2971-E7A1-FFFED77E66BA}"/>
              </a:ext>
            </a:extLst>
          </p:cNvPr>
          <p:cNvSpPr/>
          <p:nvPr/>
        </p:nvSpPr>
        <p:spPr>
          <a:xfrm>
            <a:off x="9524100" y="3082089"/>
            <a:ext cx="288938" cy="396493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2" name="BlokTextu 21">
            <a:extLst>
              <a:ext uri="{FF2B5EF4-FFF2-40B4-BE49-F238E27FC236}">
                <a16:creationId xmlns:a16="http://schemas.microsoft.com/office/drawing/2014/main" id="{61EC0047-83A0-B9B8-0279-401A1C9B0FB3}"/>
              </a:ext>
            </a:extLst>
          </p:cNvPr>
          <p:cNvSpPr txBox="1"/>
          <p:nvPr/>
        </p:nvSpPr>
        <p:spPr>
          <a:xfrm>
            <a:off x="5115758" y="1083145"/>
            <a:ext cx="2177675" cy="3022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600" dirty="0"/>
              <a:t>ZDROJ:</a:t>
            </a:r>
          </a:p>
        </p:txBody>
      </p:sp>
      <p:sp>
        <p:nvSpPr>
          <p:cNvPr id="23" name="Ovál 22">
            <a:extLst>
              <a:ext uri="{FF2B5EF4-FFF2-40B4-BE49-F238E27FC236}">
                <a16:creationId xmlns:a16="http://schemas.microsoft.com/office/drawing/2014/main" id="{F04E9BC2-0B65-C4B3-1127-236F403C20A1}"/>
              </a:ext>
            </a:extLst>
          </p:cNvPr>
          <p:cNvSpPr/>
          <p:nvPr/>
        </p:nvSpPr>
        <p:spPr>
          <a:xfrm>
            <a:off x="967740" y="3827485"/>
            <a:ext cx="1680742" cy="1606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4" name="Ovál 23">
            <a:extLst>
              <a:ext uri="{FF2B5EF4-FFF2-40B4-BE49-F238E27FC236}">
                <a16:creationId xmlns:a16="http://schemas.microsoft.com/office/drawing/2014/main" id="{821B2F4C-286C-373F-3D51-04FB6787F8B1}"/>
              </a:ext>
            </a:extLst>
          </p:cNvPr>
          <p:cNvSpPr/>
          <p:nvPr/>
        </p:nvSpPr>
        <p:spPr>
          <a:xfrm>
            <a:off x="945982" y="4327134"/>
            <a:ext cx="1680742" cy="1606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3207B21F-C21D-ABAC-4A30-A89FFD210403}"/>
              </a:ext>
            </a:extLst>
          </p:cNvPr>
          <p:cNvSpPr/>
          <p:nvPr/>
        </p:nvSpPr>
        <p:spPr>
          <a:xfrm>
            <a:off x="1679595" y="6176893"/>
            <a:ext cx="681510" cy="3056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24FEBCE3-F031-55C0-0CF2-533434540791}"/>
              </a:ext>
            </a:extLst>
          </p:cNvPr>
          <p:cNvSpPr/>
          <p:nvPr/>
        </p:nvSpPr>
        <p:spPr>
          <a:xfrm>
            <a:off x="2721479" y="6201458"/>
            <a:ext cx="597744" cy="3313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27" name="Spojnica: zalomená 26">
            <a:extLst>
              <a:ext uri="{FF2B5EF4-FFF2-40B4-BE49-F238E27FC236}">
                <a16:creationId xmlns:a16="http://schemas.microsoft.com/office/drawing/2014/main" id="{9681B03E-A8D6-5FA5-B3B3-F3A31011A83B}"/>
              </a:ext>
            </a:extLst>
          </p:cNvPr>
          <p:cNvCxnSpPr>
            <a:cxnSpLocks/>
            <a:endCxn id="11" idx="1"/>
          </p:cNvCxnSpPr>
          <p:nvPr/>
        </p:nvCxnSpPr>
        <p:spPr>
          <a:xfrm rot="16200000" flipH="1">
            <a:off x="1743066" y="2122574"/>
            <a:ext cx="208310" cy="12468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pojnica: zalomená 27">
            <a:extLst>
              <a:ext uri="{FF2B5EF4-FFF2-40B4-BE49-F238E27FC236}">
                <a16:creationId xmlns:a16="http://schemas.microsoft.com/office/drawing/2014/main" id="{5ADF9FF2-4A30-BEAC-C545-E0BAC39C8589}"/>
              </a:ext>
            </a:extLst>
          </p:cNvPr>
          <p:cNvCxnSpPr>
            <a:cxnSpLocks/>
            <a:endCxn id="13" idx="1"/>
          </p:cNvCxnSpPr>
          <p:nvPr/>
        </p:nvCxnSpPr>
        <p:spPr>
          <a:xfrm rot="16200000" flipH="1">
            <a:off x="1582288" y="2302291"/>
            <a:ext cx="529864" cy="12469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pojnica: zalomená 28">
            <a:extLst>
              <a:ext uri="{FF2B5EF4-FFF2-40B4-BE49-F238E27FC236}">
                <a16:creationId xmlns:a16="http://schemas.microsoft.com/office/drawing/2014/main" id="{812C28F7-F2CF-AF52-F724-5FF1E65378FB}"/>
              </a:ext>
            </a:extLst>
          </p:cNvPr>
          <p:cNvCxnSpPr>
            <a:cxnSpLocks/>
            <a:endCxn id="15" idx="1"/>
          </p:cNvCxnSpPr>
          <p:nvPr/>
        </p:nvCxnSpPr>
        <p:spPr>
          <a:xfrm rot="16200000" flipH="1">
            <a:off x="1402828" y="2462809"/>
            <a:ext cx="888785" cy="12469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pojnica: zalomená 29">
            <a:extLst>
              <a:ext uri="{FF2B5EF4-FFF2-40B4-BE49-F238E27FC236}">
                <a16:creationId xmlns:a16="http://schemas.microsoft.com/office/drawing/2014/main" id="{6FAC0C38-45FC-D989-8C5C-BC731A3E9F6D}"/>
              </a:ext>
            </a:extLst>
          </p:cNvPr>
          <p:cNvCxnSpPr>
            <a:cxnSpLocks/>
            <a:endCxn id="17" idx="1"/>
          </p:cNvCxnSpPr>
          <p:nvPr/>
        </p:nvCxnSpPr>
        <p:spPr>
          <a:xfrm rot="16200000" flipH="1">
            <a:off x="1225841" y="2639797"/>
            <a:ext cx="1242757" cy="12469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Rovná spojovacia šípka 30">
            <a:extLst>
              <a:ext uri="{FF2B5EF4-FFF2-40B4-BE49-F238E27FC236}">
                <a16:creationId xmlns:a16="http://schemas.microsoft.com/office/drawing/2014/main" id="{0292A967-3EE4-8D19-76A2-299569E3A0B6}"/>
              </a:ext>
            </a:extLst>
          </p:cNvPr>
          <p:cNvCxnSpPr>
            <a:cxnSpLocks/>
            <a:stCxn id="23" idx="0"/>
          </p:cNvCxnSpPr>
          <p:nvPr/>
        </p:nvCxnSpPr>
        <p:spPr>
          <a:xfrm flipV="1">
            <a:off x="1808111" y="2382706"/>
            <a:ext cx="936722" cy="14447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ovná spojovacia šípka 31">
            <a:extLst>
              <a:ext uri="{FF2B5EF4-FFF2-40B4-BE49-F238E27FC236}">
                <a16:creationId xmlns:a16="http://schemas.microsoft.com/office/drawing/2014/main" id="{4CDDB41F-8566-62A9-19C1-5EF496B63DBF}"/>
              </a:ext>
            </a:extLst>
          </p:cNvPr>
          <p:cNvCxnSpPr>
            <a:cxnSpLocks/>
          </p:cNvCxnSpPr>
          <p:nvPr/>
        </p:nvCxnSpPr>
        <p:spPr>
          <a:xfrm flipV="1">
            <a:off x="2147596" y="2629567"/>
            <a:ext cx="597745" cy="172006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ovná spojovacia šípka 32">
            <a:extLst>
              <a:ext uri="{FF2B5EF4-FFF2-40B4-BE49-F238E27FC236}">
                <a16:creationId xmlns:a16="http://schemas.microsoft.com/office/drawing/2014/main" id="{7AD5E740-65B7-8B13-37EA-893396A98E54}"/>
              </a:ext>
            </a:extLst>
          </p:cNvPr>
          <p:cNvCxnSpPr>
            <a:cxnSpLocks/>
          </p:cNvCxnSpPr>
          <p:nvPr/>
        </p:nvCxnSpPr>
        <p:spPr>
          <a:xfrm flipV="1">
            <a:off x="2063831" y="3323520"/>
            <a:ext cx="681510" cy="28112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ovná spojovacia šípka 33">
            <a:extLst>
              <a:ext uri="{FF2B5EF4-FFF2-40B4-BE49-F238E27FC236}">
                <a16:creationId xmlns:a16="http://schemas.microsoft.com/office/drawing/2014/main" id="{5E41B003-5DA4-ADAF-C331-F72F242F11F7}"/>
              </a:ext>
            </a:extLst>
          </p:cNvPr>
          <p:cNvCxnSpPr>
            <a:cxnSpLocks/>
            <a:stCxn id="26" idx="0"/>
          </p:cNvCxnSpPr>
          <p:nvPr/>
        </p:nvCxnSpPr>
        <p:spPr>
          <a:xfrm flipV="1">
            <a:off x="3020351" y="2969546"/>
            <a:ext cx="36529" cy="32319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ravá zložená zátvorka 35">
            <a:extLst>
              <a:ext uri="{FF2B5EF4-FFF2-40B4-BE49-F238E27FC236}">
                <a16:creationId xmlns:a16="http://schemas.microsoft.com/office/drawing/2014/main" id="{3D167BAD-AF59-4C62-0424-CF6A4DCFC9A5}"/>
              </a:ext>
            </a:extLst>
          </p:cNvPr>
          <p:cNvSpPr/>
          <p:nvPr/>
        </p:nvSpPr>
        <p:spPr>
          <a:xfrm>
            <a:off x="4932308" y="877607"/>
            <a:ext cx="180616" cy="122209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0" name="BlokTextu 39">
            <a:extLst>
              <a:ext uri="{FF2B5EF4-FFF2-40B4-BE49-F238E27FC236}">
                <a16:creationId xmlns:a16="http://schemas.microsoft.com/office/drawing/2014/main" id="{DA865B99-77E4-68FB-2E4B-0E8D54D12BEE}"/>
              </a:ext>
            </a:extLst>
          </p:cNvPr>
          <p:cNvSpPr txBox="1"/>
          <p:nvPr/>
        </p:nvSpPr>
        <p:spPr>
          <a:xfrm>
            <a:off x="9813039" y="2982710"/>
            <a:ext cx="237896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400" dirty="0"/>
              <a:t>EIC kód prideľuje </a:t>
            </a:r>
            <a:r>
              <a:rPr lang="sk-SK" sz="1400" b="1" dirty="0"/>
              <a:t>prevádzkovateľ sústavy</a:t>
            </a:r>
            <a:r>
              <a:rPr lang="sk-SK" sz="1400" dirty="0"/>
              <a:t>, do ktorej je zariadenie na výrobu pripojené</a:t>
            </a:r>
          </a:p>
        </p:txBody>
      </p:sp>
    </p:spTree>
    <p:extLst>
      <p:ext uri="{BB962C8B-B14F-4D97-AF65-F5344CB8AC3E}">
        <p14:creationId xmlns:p14="http://schemas.microsoft.com/office/powerpoint/2010/main" val="317988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C4271BA-8AE1-019E-BBA8-6EC78E65CE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07B55A4-CC24-091A-A290-3FE1FE84C576}"/>
              </a:ext>
            </a:extLst>
          </p:cNvPr>
          <p:cNvSpPr txBox="1">
            <a:spLocks/>
          </p:cNvSpPr>
          <p:nvPr/>
        </p:nvSpPr>
        <p:spPr>
          <a:xfrm>
            <a:off x="1067783" y="497287"/>
            <a:ext cx="10327312" cy="352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k-SK" sz="2100" dirty="0">
                <a:solidFill>
                  <a:schemeClr val="bg1"/>
                </a:solidFill>
              </a:rPr>
              <a:t>Kde nájsť EIC kód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7" name="Obdĺžnik: zaoblené rohy 6">
            <a:extLst>
              <a:ext uri="{FF2B5EF4-FFF2-40B4-BE49-F238E27FC236}">
                <a16:creationId xmlns:a16="http://schemas.microsoft.com/office/drawing/2014/main" id="{C4E8424E-0D0B-E9BB-8EAC-CE1DAD706C67}"/>
              </a:ext>
            </a:extLst>
          </p:cNvPr>
          <p:cNvSpPr/>
          <p:nvPr/>
        </p:nvSpPr>
        <p:spPr>
          <a:xfrm>
            <a:off x="4171059" y="956970"/>
            <a:ext cx="2281307" cy="73823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>
                <a:solidFill>
                  <a:schemeClr val="bg1"/>
                </a:solidFill>
              </a:rPr>
              <a:t>Zariadenie na výrobu elektriny</a:t>
            </a:r>
          </a:p>
        </p:txBody>
      </p:sp>
      <p:sp>
        <p:nvSpPr>
          <p:cNvPr id="8" name="Obdĺžnik 7">
            <a:extLst>
              <a:ext uri="{FF2B5EF4-FFF2-40B4-BE49-F238E27FC236}">
                <a16:creationId xmlns:a16="http://schemas.microsoft.com/office/drawing/2014/main" id="{9C0B75B7-D927-3D88-6194-134963FF0ADA}"/>
              </a:ext>
            </a:extLst>
          </p:cNvPr>
          <p:cNvSpPr/>
          <p:nvPr/>
        </p:nvSpPr>
        <p:spPr>
          <a:xfrm>
            <a:off x="4164765" y="2005175"/>
            <a:ext cx="2287601" cy="62078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>
                <a:solidFill>
                  <a:srgbClr val="FF0000"/>
                </a:solidFill>
              </a:rPr>
              <a:t>Zmluva o poskytovaní údajov s OKTE</a:t>
            </a:r>
          </a:p>
        </p:txBody>
      </p:sp>
      <p:sp>
        <p:nvSpPr>
          <p:cNvPr id="9" name="Obdĺžnik 8">
            <a:extLst>
              <a:ext uri="{FF2B5EF4-FFF2-40B4-BE49-F238E27FC236}">
                <a16:creationId xmlns:a16="http://schemas.microsoft.com/office/drawing/2014/main" id="{5892EFD4-C7EF-477D-74D3-D926C2BF4183}"/>
              </a:ext>
            </a:extLst>
          </p:cNvPr>
          <p:cNvSpPr/>
          <p:nvPr/>
        </p:nvSpPr>
        <p:spPr>
          <a:xfrm>
            <a:off x="8422183" y="311643"/>
            <a:ext cx="2827089" cy="62078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b="1" dirty="0">
                <a:solidFill>
                  <a:srgbClr val="FF0000"/>
                </a:solidFill>
              </a:rPr>
              <a:t>I</a:t>
            </a:r>
            <a:r>
              <a:rPr lang="sk-SK" sz="1800" b="1" i="0" dirty="0">
                <a:solidFill>
                  <a:srgbClr val="FF0000"/>
                </a:solidFill>
                <a:effectLst/>
              </a:rPr>
              <a:t>nformačný systém OKTE</a:t>
            </a:r>
          </a:p>
          <a:p>
            <a:r>
              <a:rPr lang="sk-SK" sz="1400" dirty="0">
                <a:solidFill>
                  <a:schemeClr val="tx1"/>
                </a:solidFill>
              </a:rPr>
              <a:t>- jednotný register EIC kódov</a:t>
            </a:r>
            <a:endParaRPr lang="sk-SK" b="1" dirty="0">
              <a:solidFill>
                <a:schemeClr val="tx1"/>
              </a:solidFill>
            </a:endParaRPr>
          </a:p>
        </p:txBody>
      </p:sp>
      <p:cxnSp>
        <p:nvCxnSpPr>
          <p:cNvPr id="10" name="Rovná spojovacia šípka 9">
            <a:extLst>
              <a:ext uri="{FF2B5EF4-FFF2-40B4-BE49-F238E27FC236}">
                <a16:creationId xmlns:a16="http://schemas.microsoft.com/office/drawing/2014/main" id="{09C5BB45-9A63-0A4B-98A2-7E0CA739460D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6452366" y="2315568"/>
            <a:ext cx="443384" cy="79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ĺžnik 10">
            <a:extLst>
              <a:ext uri="{FF2B5EF4-FFF2-40B4-BE49-F238E27FC236}">
                <a16:creationId xmlns:a16="http://schemas.microsoft.com/office/drawing/2014/main" id="{DC76023F-09D2-A253-2D2D-02E5D0478886}"/>
              </a:ext>
            </a:extLst>
          </p:cNvPr>
          <p:cNvSpPr/>
          <p:nvPr/>
        </p:nvSpPr>
        <p:spPr>
          <a:xfrm>
            <a:off x="6462561" y="2029351"/>
            <a:ext cx="720054" cy="3034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1400" dirty="0">
                <a:solidFill>
                  <a:schemeClr val="tx1"/>
                </a:solidFill>
              </a:rPr>
              <a:t>ÁNO</a:t>
            </a:r>
          </a:p>
        </p:txBody>
      </p:sp>
      <p:cxnSp>
        <p:nvCxnSpPr>
          <p:cNvPr id="12" name="Rovná spojovacia šípka 11">
            <a:extLst>
              <a:ext uri="{FF2B5EF4-FFF2-40B4-BE49-F238E27FC236}">
                <a16:creationId xmlns:a16="http://schemas.microsoft.com/office/drawing/2014/main" id="{4C6F0EE7-5A3B-F8C5-5F3C-AF270BFDC3D4}"/>
              </a:ext>
            </a:extLst>
          </p:cNvPr>
          <p:cNvCxnSpPr>
            <a:cxnSpLocks/>
            <a:stCxn id="8" idx="1"/>
          </p:cNvCxnSpPr>
          <p:nvPr/>
        </p:nvCxnSpPr>
        <p:spPr>
          <a:xfrm flipH="1">
            <a:off x="3715256" y="2315568"/>
            <a:ext cx="449509" cy="92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bdĺžnik 12">
            <a:extLst>
              <a:ext uri="{FF2B5EF4-FFF2-40B4-BE49-F238E27FC236}">
                <a16:creationId xmlns:a16="http://schemas.microsoft.com/office/drawing/2014/main" id="{2F4D195B-BCB7-46AF-C1DD-3C7D2B759A4A}"/>
              </a:ext>
            </a:extLst>
          </p:cNvPr>
          <p:cNvSpPr/>
          <p:nvPr/>
        </p:nvSpPr>
        <p:spPr>
          <a:xfrm>
            <a:off x="3715256" y="2029351"/>
            <a:ext cx="720054" cy="3034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1400" dirty="0">
                <a:solidFill>
                  <a:schemeClr val="tx1"/>
                </a:solidFill>
              </a:rPr>
              <a:t>NIE</a:t>
            </a:r>
          </a:p>
        </p:txBody>
      </p:sp>
      <p:sp>
        <p:nvSpPr>
          <p:cNvPr id="14" name="BlokTextu 13">
            <a:extLst>
              <a:ext uri="{FF2B5EF4-FFF2-40B4-BE49-F238E27FC236}">
                <a16:creationId xmlns:a16="http://schemas.microsoft.com/office/drawing/2014/main" id="{F17E50D4-B0C5-5A2B-3DE2-38959207104E}"/>
              </a:ext>
            </a:extLst>
          </p:cNvPr>
          <p:cNvSpPr txBox="1"/>
          <p:nvPr/>
        </p:nvSpPr>
        <p:spPr>
          <a:xfrm>
            <a:off x="248854" y="1589121"/>
            <a:ext cx="317953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0"/>
            <a:r>
              <a:rPr lang="sk-SK" sz="100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* § 17 ods. 2 vyhlášky Úradu pre reguláciu sieťových odvetví č. </a:t>
            </a:r>
            <a:r>
              <a:rPr lang="sk-SK" sz="1000" b="0" i="0" dirty="0">
                <a:solidFill>
                  <a:srgbClr val="481659"/>
                </a:solidFill>
                <a:effectLst/>
                <a:latin typeface="Open Sans" panose="020B0606030504020204" pitchFamily="34" charset="0"/>
              </a:rPr>
              <a:t>207/2023 Z. z. sa i</a:t>
            </a:r>
            <a:r>
              <a:rPr lang="sk-SK" sz="1000" b="0" i="0" dirty="0">
                <a:solidFill>
                  <a:srgbClr val="494949"/>
                </a:solidFill>
                <a:effectLst/>
                <a:latin typeface="Open Sans" panose="020B0606030504020204" pitchFamily="34" charset="0"/>
              </a:rPr>
              <a:t>dentifikačné číslo EIC sa pridelí každému účastníkovi trhu s elektrinou vrátane všetkých koncových odberateľov elektriny, aj koncových odberateľov v domácnosti, ktorý nemá s OKTE zmluvný vzťah, podľa prevádzkového poriadku OKTE</a:t>
            </a:r>
          </a:p>
        </p:txBody>
      </p:sp>
      <p:cxnSp>
        <p:nvCxnSpPr>
          <p:cNvPr id="15" name="Rovná spojovacia šípka 14">
            <a:extLst>
              <a:ext uri="{FF2B5EF4-FFF2-40B4-BE49-F238E27FC236}">
                <a16:creationId xmlns:a16="http://schemas.microsoft.com/office/drawing/2014/main" id="{E7295EDA-7605-E0C5-92D3-E377D59A04A4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 flipH="1">
            <a:off x="5308566" y="1695201"/>
            <a:ext cx="3147" cy="309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BlokTextu 15">
            <a:extLst>
              <a:ext uri="{FF2B5EF4-FFF2-40B4-BE49-F238E27FC236}">
                <a16:creationId xmlns:a16="http://schemas.microsoft.com/office/drawing/2014/main" id="{5AC9DCF7-B2F1-7E36-A7D8-6E1F7E67E746}"/>
              </a:ext>
            </a:extLst>
          </p:cNvPr>
          <p:cNvSpPr txBox="1"/>
          <p:nvPr/>
        </p:nvSpPr>
        <p:spPr>
          <a:xfrm>
            <a:off x="4063693" y="5095446"/>
            <a:ext cx="245264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k-SK" sz="1600" dirty="0"/>
              <a:t>24</a:t>
            </a:r>
            <a:r>
              <a:rPr lang="sk-SK" sz="1600" b="1" dirty="0"/>
              <a:t>Z</a:t>
            </a:r>
            <a:r>
              <a:rPr lang="sk-SK" sz="1600" dirty="0"/>
              <a:t>_ _ _ _ _ _ _ _ _ _ _ _ _</a:t>
            </a:r>
          </a:p>
        </p:txBody>
      </p:sp>
      <p:sp>
        <p:nvSpPr>
          <p:cNvPr id="17" name="BlokTextu 16">
            <a:extLst>
              <a:ext uri="{FF2B5EF4-FFF2-40B4-BE49-F238E27FC236}">
                <a16:creationId xmlns:a16="http://schemas.microsoft.com/office/drawing/2014/main" id="{AC2198A2-2C55-A028-6903-E17FC30465C6}"/>
              </a:ext>
            </a:extLst>
          </p:cNvPr>
          <p:cNvSpPr txBox="1"/>
          <p:nvPr/>
        </p:nvSpPr>
        <p:spPr>
          <a:xfrm>
            <a:off x="4095106" y="2952616"/>
            <a:ext cx="245264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k-SK" sz="1600" dirty="0"/>
              <a:t>24</a:t>
            </a:r>
            <a:r>
              <a:rPr lang="sk-SK" sz="1600" b="1" dirty="0"/>
              <a:t>X</a:t>
            </a:r>
            <a:r>
              <a:rPr lang="sk-SK" sz="1600" dirty="0"/>
              <a:t>_ _ _ _ _ _ _ _ _ _ _ _ _</a:t>
            </a:r>
          </a:p>
        </p:txBody>
      </p:sp>
      <p:sp>
        <p:nvSpPr>
          <p:cNvPr id="18" name="BlokTextu 17">
            <a:extLst>
              <a:ext uri="{FF2B5EF4-FFF2-40B4-BE49-F238E27FC236}">
                <a16:creationId xmlns:a16="http://schemas.microsoft.com/office/drawing/2014/main" id="{A470BCE9-FF3A-5C7A-4883-C071B431E12F}"/>
              </a:ext>
            </a:extLst>
          </p:cNvPr>
          <p:cNvSpPr txBox="1"/>
          <p:nvPr/>
        </p:nvSpPr>
        <p:spPr>
          <a:xfrm>
            <a:off x="4084108" y="3666629"/>
            <a:ext cx="245264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k-SK" sz="1600" dirty="0"/>
              <a:t>24</a:t>
            </a:r>
            <a:r>
              <a:rPr lang="sk-SK" sz="1600" b="1" dirty="0"/>
              <a:t>W</a:t>
            </a:r>
            <a:r>
              <a:rPr lang="sk-SK" sz="1600" dirty="0"/>
              <a:t>_ _ _ _ _ _ _ _ _ _ _ _ _</a:t>
            </a:r>
          </a:p>
        </p:txBody>
      </p:sp>
      <p:sp>
        <p:nvSpPr>
          <p:cNvPr id="19" name="BlokTextu 18">
            <a:extLst>
              <a:ext uri="{FF2B5EF4-FFF2-40B4-BE49-F238E27FC236}">
                <a16:creationId xmlns:a16="http://schemas.microsoft.com/office/drawing/2014/main" id="{996C7F24-EFA2-3271-36F4-C6A5911B14BB}"/>
              </a:ext>
            </a:extLst>
          </p:cNvPr>
          <p:cNvSpPr txBox="1"/>
          <p:nvPr/>
        </p:nvSpPr>
        <p:spPr>
          <a:xfrm>
            <a:off x="4084108" y="4355126"/>
            <a:ext cx="245264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k-SK" sz="1600" dirty="0"/>
              <a:t>24</a:t>
            </a:r>
            <a:r>
              <a:rPr lang="sk-SK" sz="1600" b="1" dirty="0"/>
              <a:t>Y</a:t>
            </a:r>
            <a:r>
              <a:rPr lang="sk-SK" sz="1600" dirty="0"/>
              <a:t>_ _ _ _ _ _ _ _ _ _ _ _ _</a:t>
            </a:r>
          </a:p>
        </p:txBody>
      </p:sp>
      <p:sp>
        <p:nvSpPr>
          <p:cNvPr id="20" name="BlokTextu 19">
            <a:extLst>
              <a:ext uri="{FF2B5EF4-FFF2-40B4-BE49-F238E27FC236}">
                <a16:creationId xmlns:a16="http://schemas.microsoft.com/office/drawing/2014/main" id="{4BE951F2-C0DE-9D7C-9A97-CC264CCCC357}"/>
              </a:ext>
            </a:extLst>
          </p:cNvPr>
          <p:cNvSpPr txBox="1"/>
          <p:nvPr/>
        </p:nvSpPr>
        <p:spPr>
          <a:xfrm>
            <a:off x="4670445" y="4827498"/>
            <a:ext cx="245264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400" b="1" dirty="0"/>
              <a:t>EIC kód typu Z</a:t>
            </a:r>
            <a:endParaRPr lang="sk-SK" sz="1400" dirty="0"/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87D587EB-4696-45D9-9ACB-08D32E368969}"/>
              </a:ext>
            </a:extLst>
          </p:cNvPr>
          <p:cNvSpPr txBox="1"/>
          <p:nvPr/>
        </p:nvSpPr>
        <p:spPr>
          <a:xfrm>
            <a:off x="4666836" y="2665006"/>
            <a:ext cx="245264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400" b="1" dirty="0"/>
              <a:t>EIC kód typu X</a:t>
            </a:r>
            <a:endParaRPr lang="sk-SK" sz="1400" dirty="0"/>
          </a:p>
        </p:txBody>
      </p:sp>
      <p:sp>
        <p:nvSpPr>
          <p:cNvPr id="22" name="BlokTextu 21">
            <a:extLst>
              <a:ext uri="{FF2B5EF4-FFF2-40B4-BE49-F238E27FC236}">
                <a16:creationId xmlns:a16="http://schemas.microsoft.com/office/drawing/2014/main" id="{C59E6964-FB1B-07B9-80EA-D38FDAC7DE08}"/>
              </a:ext>
            </a:extLst>
          </p:cNvPr>
          <p:cNvSpPr txBox="1"/>
          <p:nvPr/>
        </p:nvSpPr>
        <p:spPr>
          <a:xfrm>
            <a:off x="4666836" y="3372155"/>
            <a:ext cx="245264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400" b="1" dirty="0"/>
              <a:t>EIC kód typu W</a:t>
            </a:r>
            <a:endParaRPr lang="sk-SK" sz="1400" dirty="0"/>
          </a:p>
        </p:txBody>
      </p:sp>
      <p:sp>
        <p:nvSpPr>
          <p:cNvPr id="23" name="BlokTextu 22">
            <a:extLst>
              <a:ext uri="{FF2B5EF4-FFF2-40B4-BE49-F238E27FC236}">
                <a16:creationId xmlns:a16="http://schemas.microsoft.com/office/drawing/2014/main" id="{2A71AC46-0E7D-F993-BCC2-3E64BBFD9AC3}"/>
              </a:ext>
            </a:extLst>
          </p:cNvPr>
          <p:cNvSpPr txBox="1"/>
          <p:nvPr/>
        </p:nvSpPr>
        <p:spPr>
          <a:xfrm>
            <a:off x="4690507" y="4080363"/>
            <a:ext cx="245264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400" b="1" dirty="0"/>
              <a:t>EIC kód typu Y</a:t>
            </a:r>
            <a:endParaRPr lang="sk-SK" sz="1400" dirty="0"/>
          </a:p>
        </p:txBody>
      </p:sp>
      <p:sp>
        <p:nvSpPr>
          <p:cNvPr id="24" name="Obdĺžnik 23">
            <a:extLst>
              <a:ext uri="{FF2B5EF4-FFF2-40B4-BE49-F238E27FC236}">
                <a16:creationId xmlns:a16="http://schemas.microsoft.com/office/drawing/2014/main" id="{9D701583-17D4-FC14-15F9-D7F5C05881FE}"/>
              </a:ext>
            </a:extLst>
          </p:cNvPr>
          <p:cNvSpPr/>
          <p:nvPr/>
        </p:nvSpPr>
        <p:spPr>
          <a:xfrm>
            <a:off x="292974" y="4925550"/>
            <a:ext cx="3168937" cy="1701026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400" dirty="0">
                <a:solidFill>
                  <a:schemeClr val="tx1"/>
                </a:solidFill>
              </a:rPr>
              <a:t>Zmluva o prístupe do prenosovej / distribučnej sústavy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400" dirty="0">
                <a:solidFill>
                  <a:schemeClr val="tx1"/>
                </a:solidFill>
              </a:rPr>
              <a:t>Zmluva o pripojení do prenosovej / distribučnej sústavy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400" dirty="0">
                <a:solidFill>
                  <a:schemeClr val="tx1"/>
                </a:solidFill>
              </a:rPr>
              <a:t>Vyúčtovacia faktúra od dodávateľa, ktorý prevzal zodpovednosť za odchýlku od zariadenia na výrobu elektriny</a:t>
            </a:r>
          </a:p>
        </p:txBody>
      </p:sp>
      <p:cxnSp>
        <p:nvCxnSpPr>
          <p:cNvPr id="25" name="Rovná spojovacia šípka 24">
            <a:extLst>
              <a:ext uri="{FF2B5EF4-FFF2-40B4-BE49-F238E27FC236}">
                <a16:creationId xmlns:a16="http://schemas.microsoft.com/office/drawing/2014/main" id="{1011AE12-4ADE-3869-D8ED-AA136BB60BA9}"/>
              </a:ext>
            </a:extLst>
          </p:cNvPr>
          <p:cNvCxnSpPr>
            <a:cxnSpLocks/>
            <a:stCxn id="16" idx="1"/>
            <a:endCxn id="24" idx="3"/>
          </p:cNvCxnSpPr>
          <p:nvPr/>
        </p:nvCxnSpPr>
        <p:spPr>
          <a:xfrm flipH="1">
            <a:off x="3461911" y="5264723"/>
            <a:ext cx="601782" cy="5113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BlokTextu 25">
            <a:extLst>
              <a:ext uri="{FF2B5EF4-FFF2-40B4-BE49-F238E27FC236}">
                <a16:creationId xmlns:a16="http://schemas.microsoft.com/office/drawing/2014/main" id="{3C3D01D9-2AD4-E94E-7618-FE4BDE68BECA}"/>
              </a:ext>
            </a:extLst>
          </p:cNvPr>
          <p:cNvSpPr txBox="1"/>
          <p:nvPr/>
        </p:nvSpPr>
        <p:spPr>
          <a:xfrm>
            <a:off x="973123" y="1008552"/>
            <a:ext cx="2467660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sk-SK" sz="1400" b="1" dirty="0"/>
              <a:t>EIC kód typu X*, W </a:t>
            </a:r>
          </a:p>
          <a:p>
            <a:r>
              <a:rPr lang="sk-SK" sz="1400" dirty="0"/>
              <a:t>ak nie je pridelený, nevypĺňa sa </a:t>
            </a:r>
          </a:p>
        </p:txBody>
      </p:sp>
      <p:sp>
        <p:nvSpPr>
          <p:cNvPr id="27" name="BlokTextu 26">
            <a:extLst>
              <a:ext uri="{FF2B5EF4-FFF2-40B4-BE49-F238E27FC236}">
                <a16:creationId xmlns:a16="http://schemas.microsoft.com/office/drawing/2014/main" id="{DC15892B-A3E4-F1E6-C065-EF04DCC98A4C}"/>
              </a:ext>
            </a:extLst>
          </p:cNvPr>
          <p:cNvSpPr txBox="1"/>
          <p:nvPr/>
        </p:nvSpPr>
        <p:spPr>
          <a:xfrm>
            <a:off x="292974" y="2780701"/>
            <a:ext cx="3168937" cy="20313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400" dirty="0"/>
              <a:t>regionálne distribučné sústavy:</a:t>
            </a:r>
          </a:p>
          <a:p>
            <a:r>
              <a:rPr lang="sk-SK" sz="1400" dirty="0"/>
              <a:t>Západoslovenská distribučná, </a:t>
            </a:r>
            <a:r>
              <a:rPr lang="sk-SK" sz="1400" dirty="0" err="1"/>
              <a:t>a.s</a:t>
            </a:r>
            <a:r>
              <a:rPr lang="sk-SK" sz="1400" dirty="0"/>
              <a:t>.: </a:t>
            </a:r>
          </a:p>
          <a:p>
            <a:r>
              <a:rPr lang="sk-SK" sz="1400" b="1" i="0" u="none" strike="noStrike" dirty="0">
                <a:effectLst/>
                <a:latin typeface="Calibri" panose="020F0502020204030204" pitchFamily="34" charset="0"/>
              </a:rPr>
              <a:t>24YZSDIS-12345-9</a:t>
            </a:r>
          </a:p>
          <a:p>
            <a:r>
              <a:rPr lang="sk-SK" sz="1400" dirty="0"/>
              <a:t>Stredoslovenská distribučná, </a:t>
            </a:r>
            <a:r>
              <a:rPr lang="sk-SK" sz="1400" dirty="0" err="1"/>
              <a:t>a.s</a:t>
            </a:r>
            <a:r>
              <a:rPr lang="sk-SK" sz="1400" dirty="0"/>
              <a:t>.: </a:t>
            </a:r>
          </a:p>
          <a:p>
            <a:r>
              <a:rPr lang="sk-SK" sz="1400" b="1" i="0" u="none" strike="noStrike" dirty="0">
                <a:effectLst/>
                <a:latin typeface="Calibri" panose="020F0502020204030204" pitchFamily="34" charset="0"/>
              </a:rPr>
              <a:t>24YSSE-D-12345-7</a:t>
            </a:r>
            <a:r>
              <a:rPr lang="sk-SK" sz="1400" b="0" i="0" u="none" strike="noStrike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 </a:t>
            </a:r>
          </a:p>
          <a:p>
            <a:r>
              <a:rPr lang="sk-SK" sz="1400" dirty="0"/>
              <a:t>Východoslovenská distribučná, </a:t>
            </a:r>
            <a:r>
              <a:rPr lang="sk-SK" sz="1400" dirty="0" err="1"/>
              <a:t>a.s</a:t>
            </a:r>
            <a:r>
              <a:rPr lang="sk-SK" sz="1400" dirty="0"/>
              <a:t>.:</a:t>
            </a:r>
          </a:p>
          <a:p>
            <a:r>
              <a:rPr lang="sk-SK" sz="1400" b="1" i="0" u="none" strike="noStrike" dirty="0">
                <a:effectLst/>
                <a:latin typeface="Calibri" panose="020F0502020204030204" pitchFamily="34" charset="0"/>
              </a:rPr>
              <a:t>24YVSDS-123456-X</a:t>
            </a:r>
            <a:endParaRPr lang="sk-SK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400" dirty="0">
                <a:latin typeface="Calibri" panose="020F0502020204030204" pitchFamily="34" charset="0"/>
              </a:rPr>
              <a:t>miestne distribučné sústavy (MDS): </a:t>
            </a:r>
          </a:p>
          <a:p>
            <a:r>
              <a:rPr lang="sk-SK" sz="1400" dirty="0">
                <a:latin typeface="Calibri" panose="020F0502020204030204" pitchFamily="34" charset="0"/>
              </a:rPr>
              <a:t> - informácia od príslušnej MDS</a:t>
            </a:r>
            <a:endParaRPr lang="sk-SK" sz="1400" dirty="0"/>
          </a:p>
        </p:txBody>
      </p:sp>
      <p:cxnSp>
        <p:nvCxnSpPr>
          <p:cNvPr id="28" name="Rovná spojovacia šípka 27">
            <a:extLst>
              <a:ext uri="{FF2B5EF4-FFF2-40B4-BE49-F238E27FC236}">
                <a16:creationId xmlns:a16="http://schemas.microsoft.com/office/drawing/2014/main" id="{0CCC46EE-237A-B994-AC12-F7227B5FDA72}"/>
              </a:ext>
            </a:extLst>
          </p:cNvPr>
          <p:cNvCxnSpPr>
            <a:cxnSpLocks/>
            <a:stCxn id="19" idx="1"/>
            <a:endCxn id="27" idx="3"/>
          </p:cNvCxnSpPr>
          <p:nvPr/>
        </p:nvCxnSpPr>
        <p:spPr>
          <a:xfrm flipH="1" flipV="1">
            <a:off x="3461911" y="3796364"/>
            <a:ext cx="622197" cy="72803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Obrázok 28" descr="Obrázok, na ktorom je text, snímka obrazovky, softvér, počítačová ikonaAutomaticky generovaný popis">
            <a:extLst>
              <a:ext uri="{FF2B5EF4-FFF2-40B4-BE49-F238E27FC236}">
                <a16:creationId xmlns:a16="http://schemas.microsoft.com/office/drawing/2014/main" id="{A3365454-019C-C2F6-3F8F-94D5B217E6E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0" b="56008"/>
          <a:stretch/>
        </p:blipFill>
        <p:spPr bwMode="auto">
          <a:xfrm>
            <a:off x="8009902" y="970865"/>
            <a:ext cx="3771900" cy="11937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Obrázok 29" descr="Obrázok, na ktorom je text, snímka obrazovky, softvér, počítačová ikonaAutomaticky generovaný popis">
            <a:extLst>
              <a:ext uri="{FF2B5EF4-FFF2-40B4-BE49-F238E27FC236}">
                <a16:creationId xmlns:a16="http://schemas.microsoft.com/office/drawing/2014/main" id="{EB2D8A3A-653D-F307-463E-F3301920694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48" b="59954"/>
          <a:stretch/>
        </p:blipFill>
        <p:spPr bwMode="auto">
          <a:xfrm>
            <a:off x="8009902" y="2336390"/>
            <a:ext cx="3924300" cy="1372588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Ľavá zložená zátvorka 30">
            <a:extLst>
              <a:ext uri="{FF2B5EF4-FFF2-40B4-BE49-F238E27FC236}">
                <a16:creationId xmlns:a16="http://schemas.microsoft.com/office/drawing/2014/main" id="{446FFB6E-75B3-4A41-0E26-503BB488D944}"/>
              </a:ext>
            </a:extLst>
          </p:cNvPr>
          <p:cNvSpPr/>
          <p:nvPr/>
        </p:nvSpPr>
        <p:spPr>
          <a:xfrm>
            <a:off x="3850547" y="2952615"/>
            <a:ext cx="245702" cy="1032117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32" name="Rovná spojovacia šípka 31">
            <a:extLst>
              <a:ext uri="{FF2B5EF4-FFF2-40B4-BE49-F238E27FC236}">
                <a16:creationId xmlns:a16="http://schemas.microsoft.com/office/drawing/2014/main" id="{F81404FC-1347-A764-8A2A-88DDE8BB20BF}"/>
              </a:ext>
            </a:extLst>
          </p:cNvPr>
          <p:cNvCxnSpPr>
            <a:stCxn id="31" idx="1"/>
          </p:cNvCxnSpPr>
          <p:nvPr/>
        </p:nvCxnSpPr>
        <p:spPr>
          <a:xfrm flipH="1" flipV="1">
            <a:off x="3440783" y="1479269"/>
            <a:ext cx="409764" cy="19894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Obrázok 32" descr="Obrázok, na ktorom je text, snímka obrazovky, písmo, radAutomaticky generovaný popis">
            <a:extLst>
              <a:ext uri="{FF2B5EF4-FFF2-40B4-BE49-F238E27FC236}">
                <a16:creationId xmlns:a16="http://schemas.microsoft.com/office/drawing/2014/main" id="{90C3C901-8E33-E708-A90B-FA7ABD17AB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685" y="4402055"/>
            <a:ext cx="1545767" cy="40135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" name="Rovná spojovacia šípka 33">
            <a:extLst>
              <a:ext uri="{FF2B5EF4-FFF2-40B4-BE49-F238E27FC236}">
                <a16:creationId xmlns:a16="http://schemas.microsoft.com/office/drawing/2014/main" id="{B0808531-BC8B-A367-1B04-698C2DB19DF5}"/>
              </a:ext>
            </a:extLst>
          </p:cNvPr>
          <p:cNvCxnSpPr>
            <a:cxnSpLocks/>
          </p:cNvCxnSpPr>
          <p:nvPr/>
        </p:nvCxnSpPr>
        <p:spPr>
          <a:xfrm flipV="1">
            <a:off x="6547750" y="1793929"/>
            <a:ext cx="1707854" cy="148735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BlokTextu 34">
            <a:extLst>
              <a:ext uri="{FF2B5EF4-FFF2-40B4-BE49-F238E27FC236}">
                <a16:creationId xmlns:a16="http://schemas.microsoft.com/office/drawing/2014/main" id="{8EF21483-7634-C9F2-806B-8B4F9E4527BB}"/>
              </a:ext>
            </a:extLst>
          </p:cNvPr>
          <p:cNvSpPr txBox="1"/>
          <p:nvPr/>
        </p:nvSpPr>
        <p:spPr>
          <a:xfrm>
            <a:off x="6726135" y="1679667"/>
            <a:ext cx="1351083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100" dirty="0"/>
              <a:t>ISOM/Účastníci trhu</a:t>
            </a: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319E8660-CDC6-1DBB-623C-96F00D826D9C}"/>
              </a:ext>
            </a:extLst>
          </p:cNvPr>
          <p:cNvSpPr txBox="1"/>
          <p:nvPr/>
        </p:nvSpPr>
        <p:spPr>
          <a:xfrm>
            <a:off x="7032244" y="3397508"/>
            <a:ext cx="1351083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100" dirty="0"/>
              <a:t>ISOM/Výrobne</a:t>
            </a:r>
          </a:p>
        </p:txBody>
      </p:sp>
      <p:cxnSp>
        <p:nvCxnSpPr>
          <p:cNvPr id="37" name="Rovná spojovacia šípka 36">
            <a:extLst>
              <a:ext uri="{FF2B5EF4-FFF2-40B4-BE49-F238E27FC236}">
                <a16:creationId xmlns:a16="http://schemas.microsoft.com/office/drawing/2014/main" id="{47FD039A-8C09-CCFE-F23B-B20B094F981D}"/>
              </a:ext>
            </a:extLst>
          </p:cNvPr>
          <p:cNvCxnSpPr>
            <a:cxnSpLocks/>
          </p:cNvCxnSpPr>
          <p:nvPr/>
        </p:nvCxnSpPr>
        <p:spPr>
          <a:xfrm flipV="1">
            <a:off x="6536752" y="3532811"/>
            <a:ext cx="1736703" cy="46248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ravá zložená zátvorka 37">
            <a:extLst>
              <a:ext uri="{FF2B5EF4-FFF2-40B4-BE49-F238E27FC236}">
                <a16:creationId xmlns:a16="http://schemas.microsoft.com/office/drawing/2014/main" id="{A947278E-C77D-2A08-88A0-A69F2E352B6C}"/>
              </a:ext>
            </a:extLst>
          </p:cNvPr>
          <p:cNvSpPr/>
          <p:nvPr/>
        </p:nvSpPr>
        <p:spPr>
          <a:xfrm>
            <a:off x="6536752" y="4160383"/>
            <a:ext cx="233164" cy="128929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39" name="Rovná spojovacia šípka 38">
            <a:extLst>
              <a:ext uri="{FF2B5EF4-FFF2-40B4-BE49-F238E27FC236}">
                <a16:creationId xmlns:a16="http://schemas.microsoft.com/office/drawing/2014/main" id="{8E4E6EAB-E9B4-102E-5859-AAC3FD5090EE}"/>
              </a:ext>
            </a:extLst>
          </p:cNvPr>
          <p:cNvCxnSpPr>
            <a:cxnSpLocks/>
            <a:endCxn id="45" idx="1"/>
          </p:cNvCxnSpPr>
          <p:nvPr/>
        </p:nvCxnSpPr>
        <p:spPr>
          <a:xfrm>
            <a:off x="6769916" y="4964420"/>
            <a:ext cx="1166069" cy="2886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BlokTextu 39">
            <a:extLst>
              <a:ext uri="{FF2B5EF4-FFF2-40B4-BE49-F238E27FC236}">
                <a16:creationId xmlns:a16="http://schemas.microsoft.com/office/drawing/2014/main" id="{43C5EAFF-31B0-8824-C5ED-FACFBF30F827}"/>
              </a:ext>
            </a:extLst>
          </p:cNvPr>
          <p:cNvSpPr txBox="1"/>
          <p:nvPr/>
        </p:nvSpPr>
        <p:spPr>
          <a:xfrm>
            <a:off x="8145685" y="3895577"/>
            <a:ext cx="205438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100" dirty="0"/>
              <a:t>1. Kliknite na prezrieť záznam</a:t>
            </a:r>
          </a:p>
        </p:txBody>
      </p:sp>
      <p:sp>
        <p:nvSpPr>
          <p:cNvPr id="41" name="BlokTextu 40">
            <a:extLst>
              <a:ext uri="{FF2B5EF4-FFF2-40B4-BE49-F238E27FC236}">
                <a16:creationId xmlns:a16="http://schemas.microsoft.com/office/drawing/2014/main" id="{CD379408-32FB-90CF-3272-2CBB897E8518}"/>
              </a:ext>
            </a:extLst>
          </p:cNvPr>
          <p:cNvSpPr txBox="1"/>
          <p:nvPr/>
        </p:nvSpPr>
        <p:spPr>
          <a:xfrm>
            <a:off x="8145685" y="4144123"/>
            <a:ext cx="274912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100" dirty="0"/>
              <a:t>2. Kliknite na záložku Prepojenie na sústavy</a:t>
            </a:r>
          </a:p>
        </p:txBody>
      </p:sp>
      <p:sp>
        <p:nvSpPr>
          <p:cNvPr id="42" name="BlokTextu 41">
            <a:extLst>
              <a:ext uri="{FF2B5EF4-FFF2-40B4-BE49-F238E27FC236}">
                <a16:creationId xmlns:a16="http://schemas.microsoft.com/office/drawing/2014/main" id="{AA63F07B-F5FB-46D3-F269-0A31BBBF5608}"/>
              </a:ext>
            </a:extLst>
          </p:cNvPr>
          <p:cNvSpPr txBox="1"/>
          <p:nvPr/>
        </p:nvSpPr>
        <p:spPr>
          <a:xfrm>
            <a:off x="8145685" y="4803412"/>
            <a:ext cx="274912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100" dirty="0"/>
              <a:t>3. V Sústava (EIC) je EIC kód typu Y</a:t>
            </a:r>
          </a:p>
        </p:txBody>
      </p:sp>
      <p:sp>
        <p:nvSpPr>
          <p:cNvPr id="43" name="BlokTextu 42">
            <a:extLst>
              <a:ext uri="{FF2B5EF4-FFF2-40B4-BE49-F238E27FC236}">
                <a16:creationId xmlns:a16="http://schemas.microsoft.com/office/drawing/2014/main" id="{03C58815-5777-F2E1-1A76-79BE7EE891A7}"/>
              </a:ext>
            </a:extLst>
          </p:cNvPr>
          <p:cNvSpPr txBox="1"/>
          <p:nvPr/>
        </p:nvSpPr>
        <p:spPr>
          <a:xfrm>
            <a:off x="8145685" y="5732390"/>
            <a:ext cx="384337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100" dirty="0"/>
              <a:t>4. Posuňte sa doprava a v stĺpci Hraničné OOM je EIC kód typu Z</a:t>
            </a:r>
          </a:p>
        </p:txBody>
      </p:sp>
      <p:cxnSp>
        <p:nvCxnSpPr>
          <p:cNvPr id="44" name="Rovná spojovacia šípka 43">
            <a:extLst>
              <a:ext uri="{FF2B5EF4-FFF2-40B4-BE49-F238E27FC236}">
                <a16:creationId xmlns:a16="http://schemas.microsoft.com/office/drawing/2014/main" id="{ED3A6686-13AA-EABC-5A84-9B5C78957737}"/>
              </a:ext>
            </a:extLst>
          </p:cNvPr>
          <p:cNvCxnSpPr>
            <a:cxnSpLocks/>
          </p:cNvCxnSpPr>
          <p:nvPr/>
        </p:nvCxnSpPr>
        <p:spPr>
          <a:xfrm flipV="1">
            <a:off x="9972052" y="3628064"/>
            <a:ext cx="1042693" cy="39831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Ľavá zložená zátvorka 44">
            <a:extLst>
              <a:ext uri="{FF2B5EF4-FFF2-40B4-BE49-F238E27FC236}">
                <a16:creationId xmlns:a16="http://schemas.microsoft.com/office/drawing/2014/main" id="{2487A758-1445-B4D9-CF68-36CAC9798988}"/>
              </a:ext>
            </a:extLst>
          </p:cNvPr>
          <p:cNvSpPr/>
          <p:nvPr/>
        </p:nvSpPr>
        <p:spPr>
          <a:xfrm>
            <a:off x="7935985" y="3895577"/>
            <a:ext cx="112023" cy="271494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pSp>
        <p:nvGrpSpPr>
          <p:cNvPr id="46" name="Skupina 45">
            <a:extLst>
              <a:ext uri="{FF2B5EF4-FFF2-40B4-BE49-F238E27FC236}">
                <a16:creationId xmlns:a16="http://schemas.microsoft.com/office/drawing/2014/main" id="{2D368C48-118B-17FD-2DDE-1E2710AE04B9}"/>
              </a:ext>
            </a:extLst>
          </p:cNvPr>
          <p:cNvGrpSpPr/>
          <p:nvPr/>
        </p:nvGrpSpPr>
        <p:grpSpPr>
          <a:xfrm>
            <a:off x="8145685" y="5113519"/>
            <a:ext cx="1652656" cy="592514"/>
            <a:chOff x="8145685" y="5113519"/>
            <a:chExt cx="1652656" cy="592514"/>
          </a:xfrm>
        </p:grpSpPr>
        <p:pic>
          <p:nvPicPr>
            <p:cNvPr id="47" name="Obrázok 46">
              <a:extLst>
                <a:ext uri="{FF2B5EF4-FFF2-40B4-BE49-F238E27FC236}">
                  <a16:creationId xmlns:a16="http://schemas.microsoft.com/office/drawing/2014/main" id="{1037BD9E-9995-EF75-9075-D08B9215BAE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45685" y="5113519"/>
              <a:ext cx="1410748" cy="59251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8" name="Obdĺžnik 47">
              <a:extLst>
                <a:ext uri="{FF2B5EF4-FFF2-40B4-BE49-F238E27FC236}">
                  <a16:creationId xmlns:a16="http://schemas.microsoft.com/office/drawing/2014/main" id="{02777877-76A7-55ED-6908-A84503E1E2E9}"/>
                </a:ext>
              </a:extLst>
            </p:cNvPr>
            <p:cNvSpPr/>
            <p:nvPr/>
          </p:nvSpPr>
          <p:spPr>
            <a:xfrm>
              <a:off x="8464128" y="5335398"/>
              <a:ext cx="1334213" cy="370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  <p:grpSp>
        <p:nvGrpSpPr>
          <p:cNvPr id="49" name="Skupina 48">
            <a:extLst>
              <a:ext uri="{FF2B5EF4-FFF2-40B4-BE49-F238E27FC236}">
                <a16:creationId xmlns:a16="http://schemas.microsoft.com/office/drawing/2014/main" id="{7E0A03D4-A504-8B67-C754-A69BFAF788B5}"/>
              </a:ext>
            </a:extLst>
          </p:cNvPr>
          <p:cNvGrpSpPr/>
          <p:nvPr/>
        </p:nvGrpSpPr>
        <p:grpSpPr>
          <a:xfrm>
            <a:off x="8145685" y="6020358"/>
            <a:ext cx="1619100" cy="653372"/>
            <a:chOff x="8145685" y="6020358"/>
            <a:chExt cx="1619100" cy="653372"/>
          </a:xfrm>
        </p:grpSpPr>
        <p:pic>
          <p:nvPicPr>
            <p:cNvPr id="50" name="Obrázok 49">
              <a:extLst>
                <a:ext uri="{FF2B5EF4-FFF2-40B4-BE49-F238E27FC236}">
                  <a16:creationId xmlns:a16="http://schemas.microsoft.com/office/drawing/2014/main" id="{5DADC784-29BB-6155-58E3-FA6BDDF4E62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45685" y="6020358"/>
              <a:ext cx="1196625" cy="6533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1" name="Obdĺžnik 50">
              <a:extLst>
                <a:ext uri="{FF2B5EF4-FFF2-40B4-BE49-F238E27FC236}">
                  <a16:creationId xmlns:a16="http://schemas.microsoft.com/office/drawing/2014/main" id="{53BCA9D3-7AA2-4F54-05C9-FD3E8A7BA3F1}"/>
                </a:ext>
              </a:extLst>
            </p:cNvPr>
            <p:cNvSpPr/>
            <p:nvPr/>
          </p:nvSpPr>
          <p:spPr>
            <a:xfrm>
              <a:off x="8430572" y="6282345"/>
              <a:ext cx="1334213" cy="370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</p:spTree>
    <p:extLst>
      <p:ext uri="{BB962C8B-B14F-4D97-AF65-F5344CB8AC3E}">
        <p14:creationId xmlns:p14="http://schemas.microsoft.com/office/powerpoint/2010/main" val="772343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30357A-C120-8C37-31CB-28BD2BBA2B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71079F2-5E83-FDE5-A1FC-375A2786C69E}"/>
              </a:ext>
            </a:extLst>
          </p:cNvPr>
          <p:cNvSpPr txBox="1">
            <a:spLocks/>
          </p:cNvSpPr>
          <p:nvPr/>
        </p:nvSpPr>
        <p:spPr>
          <a:xfrm>
            <a:off x="1067783" y="497287"/>
            <a:ext cx="10327312" cy="352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k-SK" sz="2100" dirty="0">
                <a:solidFill>
                  <a:schemeClr val="bg1"/>
                </a:solidFill>
              </a:rPr>
              <a:t>Vypĺňanie  hlásenia výrobcov</a:t>
            </a:r>
            <a:endParaRPr lang="en-US" sz="2100" dirty="0">
              <a:solidFill>
                <a:schemeClr val="bg1"/>
              </a:solidFill>
            </a:endParaRP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6AF87C7C-3FD5-D885-586A-1A979994E79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381" y="2310240"/>
            <a:ext cx="388619" cy="388619"/>
          </a:xfrm>
          <a:prstGeom prst="rect">
            <a:avLst/>
          </a:prstGeom>
        </p:spPr>
      </p:pic>
      <p:sp>
        <p:nvSpPr>
          <p:cNvPr id="8" name="BlokTextu 7">
            <a:extLst>
              <a:ext uri="{FF2B5EF4-FFF2-40B4-BE49-F238E27FC236}">
                <a16:creationId xmlns:a16="http://schemas.microsoft.com/office/drawing/2014/main" id="{51A0578D-B175-C336-06C9-5FEB18AB0789}"/>
              </a:ext>
            </a:extLst>
          </p:cNvPr>
          <p:cNvSpPr txBox="1"/>
          <p:nvPr/>
        </p:nvSpPr>
        <p:spPr>
          <a:xfrm>
            <a:off x="3048000" y="945820"/>
            <a:ext cx="5905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600" dirty="0"/>
              <a:t>1. Povinnosť zasielať hlásenie výrobcov?</a:t>
            </a:r>
          </a:p>
        </p:txBody>
      </p:sp>
      <p:sp>
        <p:nvSpPr>
          <p:cNvPr id="9" name="Obdĺžnik 8">
            <a:extLst>
              <a:ext uri="{FF2B5EF4-FFF2-40B4-BE49-F238E27FC236}">
                <a16:creationId xmlns:a16="http://schemas.microsoft.com/office/drawing/2014/main" id="{E7E479F2-7A1D-10E7-4C1D-2CA14FC0B28F}"/>
              </a:ext>
            </a:extLst>
          </p:cNvPr>
          <p:cNvSpPr/>
          <p:nvPr/>
        </p:nvSpPr>
        <p:spPr>
          <a:xfrm>
            <a:off x="1181099" y="1815768"/>
            <a:ext cx="3724275" cy="88309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dirty="0">
                <a:solidFill>
                  <a:schemeClr val="tx1"/>
                </a:solidFill>
              </a:rPr>
              <a:t>Výrobca elektriny so zariadením na výrobu s inštalovaným výkonom do 11 kW                </a:t>
            </a:r>
          </a:p>
        </p:txBody>
      </p:sp>
      <p:sp>
        <p:nvSpPr>
          <p:cNvPr id="10" name="Obdĺžnik 9">
            <a:extLst>
              <a:ext uri="{FF2B5EF4-FFF2-40B4-BE49-F238E27FC236}">
                <a16:creationId xmlns:a16="http://schemas.microsoft.com/office/drawing/2014/main" id="{9258A45B-B478-7414-36C9-D8277F711AF6}"/>
              </a:ext>
            </a:extLst>
          </p:cNvPr>
          <p:cNvSpPr/>
          <p:nvPr/>
        </p:nvSpPr>
        <p:spPr>
          <a:xfrm>
            <a:off x="7124700" y="1815768"/>
            <a:ext cx="3543300" cy="88309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dirty="0">
                <a:solidFill>
                  <a:schemeClr val="tx1"/>
                </a:solidFill>
              </a:rPr>
              <a:t>Výrobca so zariadením na výrobu s inštalovaným výkonom nad 11 kW</a:t>
            </a:r>
          </a:p>
        </p:txBody>
      </p:sp>
      <p:cxnSp>
        <p:nvCxnSpPr>
          <p:cNvPr id="11" name="Spojnica: zalomená 10">
            <a:extLst>
              <a:ext uri="{FF2B5EF4-FFF2-40B4-BE49-F238E27FC236}">
                <a16:creationId xmlns:a16="http://schemas.microsoft.com/office/drawing/2014/main" id="{17EC11E1-017F-B29B-FA15-0AF6DE97804D}"/>
              </a:ext>
            </a:extLst>
          </p:cNvPr>
          <p:cNvCxnSpPr>
            <a:stCxn id="8" idx="2"/>
            <a:endCxn id="10" idx="0"/>
          </p:cNvCxnSpPr>
          <p:nvPr/>
        </p:nvCxnSpPr>
        <p:spPr>
          <a:xfrm rot="16200000" flipH="1">
            <a:off x="7182853" y="102271"/>
            <a:ext cx="531394" cy="28956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pojnica: zalomená 11">
            <a:extLst>
              <a:ext uri="{FF2B5EF4-FFF2-40B4-BE49-F238E27FC236}">
                <a16:creationId xmlns:a16="http://schemas.microsoft.com/office/drawing/2014/main" id="{9D3A23BB-C03C-02A1-C0CF-671B50AE49DB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 rot="5400000">
            <a:off x="4256297" y="71315"/>
            <a:ext cx="531394" cy="295751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Obrázok 12">
            <a:extLst>
              <a:ext uri="{FF2B5EF4-FFF2-40B4-BE49-F238E27FC236}">
                <a16:creationId xmlns:a16="http://schemas.microsoft.com/office/drawing/2014/main" id="{86D73BC5-ACF0-7FAB-0325-0EEE7833617D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959" y="2331603"/>
            <a:ext cx="345891" cy="345891"/>
          </a:xfrm>
          <a:prstGeom prst="rect">
            <a:avLst/>
          </a:prstGeom>
        </p:spPr>
      </p:pic>
      <p:sp>
        <p:nvSpPr>
          <p:cNvPr id="14" name="BlokTextu 13">
            <a:extLst>
              <a:ext uri="{FF2B5EF4-FFF2-40B4-BE49-F238E27FC236}">
                <a16:creationId xmlns:a16="http://schemas.microsoft.com/office/drawing/2014/main" id="{3F045B29-771A-F447-A320-6F947A02E5C3}"/>
              </a:ext>
            </a:extLst>
          </p:cNvPr>
          <p:cNvSpPr txBox="1"/>
          <p:nvPr/>
        </p:nvSpPr>
        <p:spPr>
          <a:xfrm>
            <a:off x="10668000" y="2125574"/>
            <a:ext cx="7239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600" b="0" i="0" dirty="0">
                <a:solidFill>
                  <a:srgbClr val="494949"/>
                </a:solidFill>
                <a:effectLst/>
                <a:latin typeface="Open Sans" panose="020B0606030504020204" pitchFamily="34" charset="0"/>
              </a:rPr>
              <a:t>ÁNO</a:t>
            </a:r>
            <a:endParaRPr lang="sk-SK" sz="1600" dirty="0"/>
          </a:p>
        </p:txBody>
      </p:sp>
      <p:sp>
        <p:nvSpPr>
          <p:cNvPr id="15" name="BlokTextu 14">
            <a:extLst>
              <a:ext uri="{FF2B5EF4-FFF2-40B4-BE49-F238E27FC236}">
                <a16:creationId xmlns:a16="http://schemas.microsoft.com/office/drawing/2014/main" id="{FFB99880-A78F-2534-6E7E-713CF85038CF}"/>
              </a:ext>
            </a:extLst>
          </p:cNvPr>
          <p:cNvSpPr txBox="1"/>
          <p:nvPr/>
        </p:nvSpPr>
        <p:spPr>
          <a:xfrm>
            <a:off x="5010151" y="2109605"/>
            <a:ext cx="7239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600" b="0" i="0" dirty="0">
                <a:solidFill>
                  <a:srgbClr val="494949"/>
                </a:solidFill>
                <a:effectLst/>
                <a:latin typeface="Open Sans" panose="020B0606030504020204" pitchFamily="34" charset="0"/>
              </a:rPr>
              <a:t>NIE</a:t>
            </a:r>
            <a:endParaRPr lang="sk-SK" sz="1600" dirty="0"/>
          </a:p>
        </p:txBody>
      </p:sp>
      <p:sp>
        <p:nvSpPr>
          <p:cNvPr id="16" name="BlokTextu 15">
            <a:extLst>
              <a:ext uri="{FF2B5EF4-FFF2-40B4-BE49-F238E27FC236}">
                <a16:creationId xmlns:a16="http://schemas.microsoft.com/office/drawing/2014/main" id="{51D83EA4-E75C-E3CD-DCB7-8014FA3B2CCA}"/>
              </a:ext>
            </a:extLst>
          </p:cNvPr>
          <p:cNvSpPr txBox="1"/>
          <p:nvPr/>
        </p:nvSpPr>
        <p:spPr>
          <a:xfrm>
            <a:off x="6000750" y="3039167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600" dirty="0"/>
              <a:t>2. O aký subjekt sa jedná?</a:t>
            </a:r>
          </a:p>
          <a:p>
            <a:pPr algn="ctr"/>
            <a:r>
              <a:rPr lang="sk-SK" sz="1600" dirty="0"/>
              <a:t>Namodelovanie 4 rôznych vzorových príkladov / možností</a:t>
            </a:r>
          </a:p>
        </p:txBody>
      </p:sp>
      <p:cxnSp>
        <p:nvCxnSpPr>
          <p:cNvPr id="17" name="Rovná spojovacia šípka 16">
            <a:extLst>
              <a:ext uri="{FF2B5EF4-FFF2-40B4-BE49-F238E27FC236}">
                <a16:creationId xmlns:a16="http://schemas.microsoft.com/office/drawing/2014/main" id="{3085F50F-23C8-00E4-C9EC-9FF8E710BA2A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8896350" y="2698859"/>
            <a:ext cx="0" cy="4172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Obdĺžnik 17">
            <a:extLst>
              <a:ext uri="{FF2B5EF4-FFF2-40B4-BE49-F238E27FC236}">
                <a16:creationId xmlns:a16="http://schemas.microsoft.com/office/drawing/2014/main" id="{4587AC31-74D4-BC1F-9D02-C38412F894C5}"/>
              </a:ext>
            </a:extLst>
          </p:cNvPr>
          <p:cNvSpPr/>
          <p:nvPr/>
        </p:nvSpPr>
        <p:spPr>
          <a:xfrm>
            <a:off x="287783" y="4272381"/>
            <a:ext cx="1981203" cy="7669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>
                <a:solidFill>
                  <a:schemeClr val="tx1"/>
                </a:solidFill>
              </a:rPr>
              <a:t>Fyzická osoba (FO) </a:t>
            </a:r>
          </a:p>
          <a:p>
            <a:pPr algn="ctr"/>
            <a:r>
              <a:rPr lang="sk-SK" sz="1400" dirty="0">
                <a:solidFill>
                  <a:schemeClr val="tx1"/>
                </a:solidFill>
              </a:rPr>
              <a:t>so zariadením na výrobu elektriny </a:t>
            </a:r>
          </a:p>
        </p:txBody>
      </p:sp>
      <p:sp>
        <p:nvSpPr>
          <p:cNvPr id="19" name="Obdĺžnik 18">
            <a:extLst>
              <a:ext uri="{FF2B5EF4-FFF2-40B4-BE49-F238E27FC236}">
                <a16:creationId xmlns:a16="http://schemas.microsoft.com/office/drawing/2014/main" id="{0B17B7CD-F19A-6A72-1466-2DEFB83108C8}"/>
              </a:ext>
            </a:extLst>
          </p:cNvPr>
          <p:cNvSpPr/>
          <p:nvPr/>
        </p:nvSpPr>
        <p:spPr>
          <a:xfrm>
            <a:off x="2467383" y="4285813"/>
            <a:ext cx="2640053" cy="7598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>
                <a:solidFill>
                  <a:schemeClr val="tx1"/>
                </a:solidFill>
              </a:rPr>
              <a:t>Právnická osoba (PO) je iba výrobca / má iba zariadenie na výrobu elektriny</a:t>
            </a:r>
          </a:p>
        </p:txBody>
      </p:sp>
      <p:sp>
        <p:nvSpPr>
          <p:cNvPr id="20" name="Obdĺžnik 19">
            <a:extLst>
              <a:ext uri="{FF2B5EF4-FFF2-40B4-BE49-F238E27FC236}">
                <a16:creationId xmlns:a16="http://schemas.microsoft.com/office/drawing/2014/main" id="{8FE62306-7040-E9DB-0F30-4D53E197B52A}"/>
              </a:ext>
            </a:extLst>
          </p:cNvPr>
          <p:cNvSpPr/>
          <p:nvPr/>
        </p:nvSpPr>
        <p:spPr>
          <a:xfrm>
            <a:off x="5305833" y="4282967"/>
            <a:ext cx="2640053" cy="7598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>
                <a:solidFill>
                  <a:schemeClr val="tx1"/>
                </a:solidFill>
              </a:rPr>
              <a:t>PO má okrem výroby elektriny aj iný predmet činnosti v oblasti inej ako je energetika</a:t>
            </a:r>
          </a:p>
        </p:txBody>
      </p:sp>
      <p:sp>
        <p:nvSpPr>
          <p:cNvPr id="21" name="Obdĺžnik 20">
            <a:extLst>
              <a:ext uri="{FF2B5EF4-FFF2-40B4-BE49-F238E27FC236}">
                <a16:creationId xmlns:a16="http://schemas.microsoft.com/office/drawing/2014/main" id="{C6805FFF-833D-484D-1F1B-2451994B0AC3}"/>
              </a:ext>
            </a:extLst>
          </p:cNvPr>
          <p:cNvSpPr/>
          <p:nvPr/>
        </p:nvSpPr>
        <p:spPr>
          <a:xfrm>
            <a:off x="8144284" y="4281905"/>
            <a:ext cx="3764002" cy="7598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1400" dirty="0">
                <a:solidFill>
                  <a:schemeClr val="tx1"/>
                </a:solidFill>
              </a:rPr>
              <a:t>PO, ktorá je okrem výroby elektriny aj prevádzkovateľom distribučnej sústavy a má aj predmet činnosti v inej oblasti ako je energetika</a:t>
            </a:r>
          </a:p>
        </p:txBody>
      </p:sp>
      <p:cxnSp>
        <p:nvCxnSpPr>
          <p:cNvPr id="22" name="Spojnica: zalomená 21">
            <a:extLst>
              <a:ext uri="{FF2B5EF4-FFF2-40B4-BE49-F238E27FC236}">
                <a16:creationId xmlns:a16="http://schemas.microsoft.com/office/drawing/2014/main" id="{DCE72B3D-0C1F-B653-9936-CB1E35A4BC16}"/>
              </a:ext>
            </a:extLst>
          </p:cNvPr>
          <p:cNvCxnSpPr>
            <a:cxnSpLocks/>
            <a:stCxn id="16" idx="2"/>
            <a:endCxn id="18" idx="0"/>
          </p:cNvCxnSpPr>
          <p:nvPr/>
        </p:nvCxnSpPr>
        <p:spPr>
          <a:xfrm rot="5400000">
            <a:off x="4839349" y="62979"/>
            <a:ext cx="648439" cy="777036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pojnica: zalomená 22">
            <a:extLst>
              <a:ext uri="{FF2B5EF4-FFF2-40B4-BE49-F238E27FC236}">
                <a16:creationId xmlns:a16="http://schemas.microsoft.com/office/drawing/2014/main" id="{18032F59-12E4-820B-F0AD-E08BAAAF156F}"/>
              </a:ext>
            </a:extLst>
          </p:cNvPr>
          <p:cNvCxnSpPr>
            <a:cxnSpLocks/>
            <a:stCxn id="16" idx="2"/>
            <a:endCxn id="19" idx="0"/>
          </p:cNvCxnSpPr>
          <p:nvPr/>
        </p:nvCxnSpPr>
        <p:spPr>
          <a:xfrm rot="5400000">
            <a:off x="6087145" y="1324207"/>
            <a:ext cx="661871" cy="526134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pojnica: zalomená 23">
            <a:extLst>
              <a:ext uri="{FF2B5EF4-FFF2-40B4-BE49-F238E27FC236}">
                <a16:creationId xmlns:a16="http://schemas.microsoft.com/office/drawing/2014/main" id="{AB122352-7BA2-B91E-E882-3347D95BC0C6}"/>
              </a:ext>
            </a:extLst>
          </p:cNvPr>
          <p:cNvCxnSpPr>
            <a:cxnSpLocks/>
            <a:stCxn id="16" idx="2"/>
            <a:endCxn id="20" idx="0"/>
          </p:cNvCxnSpPr>
          <p:nvPr/>
        </p:nvCxnSpPr>
        <p:spPr>
          <a:xfrm rot="5400000">
            <a:off x="7507793" y="2742009"/>
            <a:ext cx="659025" cy="242289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pojnica: zalomená 24">
            <a:extLst>
              <a:ext uri="{FF2B5EF4-FFF2-40B4-BE49-F238E27FC236}">
                <a16:creationId xmlns:a16="http://schemas.microsoft.com/office/drawing/2014/main" id="{903D42AF-5497-E50D-FAE6-3F3604CCDB54}"/>
              </a:ext>
            </a:extLst>
          </p:cNvPr>
          <p:cNvCxnSpPr>
            <a:cxnSpLocks/>
            <a:stCxn id="16" idx="2"/>
            <a:endCxn id="21" idx="0"/>
          </p:cNvCxnSpPr>
          <p:nvPr/>
        </p:nvCxnSpPr>
        <p:spPr>
          <a:xfrm rot="16200000" flipH="1">
            <a:off x="9208536" y="3464155"/>
            <a:ext cx="657963" cy="97753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Obdĺžnik 25">
            <a:extLst>
              <a:ext uri="{FF2B5EF4-FFF2-40B4-BE49-F238E27FC236}">
                <a16:creationId xmlns:a16="http://schemas.microsoft.com/office/drawing/2014/main" id="{BAE7CF32-6F9C-9AC1-CD74-F22FE8F73128}"/>
              </a:ext>
            </a:extLst>
          </p:cNvPr>
          <p:cNvSpPr/>
          <p:nvPr/>
        </p:nvSpPr>
        <p:spPr>
          <a:xfrm>
            <a:off x="2741701" y="5129480"/>
            <a:ext cx="1981203" cy="1149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>
                <a:solidFill>
                  <a:schemeClr val="tx1"/>
                </a:solidFill>
              </a:rPr>
              <a:t>b) 1. subjekt je: </a:t>
            </a:r>
          </a:p>
          <a:p>
            <a:pPr algn="ctr"/>
            <a:r>
              <a:rPr lang="sk-SK" sz="1400" dirty="0">
                <a:solidFill>
                  <a:schemeClr val="tx1"/>
                </a:solidFill>
              </a:rPr>
              <a:t>PO výrobca</a:t>
            </a:r>
          </a:p>
        </p:txBody>
      </p:sp>
      <p:sp>
        <p:nvSpPr>
          <p:cNvPr id="27" name="Obdĺžnik 26">
            <a:extLst>
              <a:ext uri="{FF2B5EF4-FFF2-40B4-BE49-F238E27FC236}">
                <a16:creationId xmlns:a16="http://schemas.microsoft.com/office/drawing/2014/main" id="{29B868E4-F120-2CF1-EDD3-9FA18F264904}"/>
              </a:ext>
            </a:extLst>
          </p:cNvPr>
          <p:cNvSpPr/>
          <p:nvPr/>
        </p:nvSpPr>
        <p:spPr>
          <a:xfrm>
            <a:off x="5397133" y="5176142"/>
            <a:ext cx="2457452" cy="1149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>
                <a:solidFill>
                  <a:schemeClr val="tx1"/>
                </a:solidFill>
              </a:rPr>
              <a:t>c) 1 subjekt je: </a:t>
            </a:r>
          </a:p>
          <a:p>
            <a:pPr algn="ctr"/>
            <a:r>
              <a:rPr lang="sk-SK" sz="1400" dirty="0">
                <a:solidFill>
                  <a:schemeClr val="tx1"/>
                </a:solidFill>
              </a:rPr>
              <a:t>PO výrobca </a:t>
            </a:r>
          </a:p>
          <a:p>
            <a:pPr algn="ctr"/>
            <a:r>
              <a:rPr lang="sk-SK" sz="1400" dirty="0">
                <a:solidFill>
                  <a:schemeClr val="tx1"/>
                </a:solidFill>
              </a:rPr>
              <a:t>+ iný predmet činnosti</a:t>
            </a:r>
          </a:p>
        </p:txBody>
      </p:sp>
      <p:sp>
        <p:nvSpPr>
          <p:cNvPr id="28" name="Obdĺžnik 27">
            <a:extLst>
              <a:ext uri="{FF2B5EF4-FFF2-40B4-BE49-F238E27FC236}">
                <a16:creationId xmlns:a16="http://schemas.microsoft.com/office/drawing/2014/main" id="{6DCF67FD-7671-BA0C-EB71-D9F20F9A5062}"/>
              </a:ext>
            </a:extLst>
          </p:cNvPr>
          <p:cNvSpPr/>
          <p:nvPr/>
        </p:nvSpPr>
        <p:spPr>
          <a:xfrm>
            <a:off x="8528814" y="5178076"/>
            <a:ext cx="3000986" cy="1149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>
                <a:solidFill>
                  <a:schemeClr val="tx1"/>
                </a:solidFill>
              </a:rPr>
              <a:t>d) 1 subjekt je: PO výrobca </a:t>
            </a:r>
          </a:p>
          <a:p>
            <a:pPr algn="ctr"/>
            <a:r>
              <a:rPr lang="sk-SK" sz="1400" dirty="0">
                <a:solidFill>
                  <a:schemeClr val="tx1"/>
                </a:solidFill>
              </a:rPr>
              <a:t>+ iný predmet činnosti</a:t>
            </a:r>
          </a:p>
          <a:p>
            <a:pPr algn="ctr"/>
            <a:r>
              <a:rPr lang="sk-SK" sz="1400" dirty="0">
                <a:solidFill>
                  <a:schemeClr val="tx1"/>
                </a:solidFill>
              </a:rPr>
              <a:t>+ miestna distribučná sústava</a:t>
            </a:r>
          </a:p>
        </p:txBody>
      </p:sp>
      <p:sp>
        <p:nvSpPr>
          <p:cNvPr id="29" name="Šípka: doprava 28">
            <a:extLst>
              <a:ext uri="{FF2B5EF4-FFF2-40B4-BE49-F238E27FC236}">
                <a16:creationId xmlns:a16="http://schemas.microsoft.com/office/drawing/2014/main" id="{438D714A-B580-ABF5-0E84-73E398B6B771}"/>
              </a:ext>
            </a:extLst>
          </p:cNvPr>
          <p:cNvSpPr/>
          <p:nvPr/>
        </p:nvSpPr>
        <p:spPr>
          <a:xfrm rot="5400000">
            <a:off x="1123949" y="5081854"/>
            <a:ext cx="304801" cy="32214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400"/>
          </a:p>
        </p:txBody>
      </p:sp>
      <p:sp>
        <p:nvSpPr>
          <p:cNvPr id="30" name="Šípka: doprava 29">
            <a:extLst>
              <a:ext uri="{FF2B5EF4-FFF2-40B4-BE49-F238E27FC236}">
                <a16:creationId xmlns:a16="http://schemas.microsoft.com/office/drawing/2014/main" id="{B26254CE-7E77-C47F-2C00-04DA4001F750}"/>
              </a:ext>
            </a:extLst>
          </p:cNvPr>
          <p:cNvSpPr/>
          <p:nvPr/>
        </p:nvSpPr>
        <p:spPr>
          <a:xfrm rot="5400000">
            <a:off x="3519589" y="5064510"/>
            <a:ext cx="304801" cy="32214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400"/>
          </a:p>
        </p:txBody>
      </p:sp>
      <p:sp>
        <p:nvSpPr>
          <p:cNvPr id="31" name="Šípka: doprava 30">
            <a:extLst>
              <a:ext uri="{FF2B5EF4-FFF2-40B4-BE49-F238E27FC236}">
                <a16:creationId xmlns:a16="http://schemas.microsoft.com/office/drawing/2014/main" id="{1DE7B29A-03ED-573D-F730-1F28D287594E}"/>
              </a:ext>
            </a:extLst>
          </p:cNvPr>
          <p:cNvSpPr/>
          <p:nvPr/>
        </p:nvSpPr>
        <p:spPr>
          <a:xfrm rot="5400000">
            <a:off x="6400799" y="5051305"/>
            <a:ext cx="304801" cy="32214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400"/>
          </a:p>
        </p:txBody>
      </p:sp>
      <p:sp>
        <p:nvSpPr>
          <p:cNvPr id="32" name="Šípka: doprava 31">
            <a:extLst>
              <a:ext uri="{FF2B5EF4-FFF2-40B4-BE49-F238E27FC236}">
                <a16:creationId xmlns:a16="http://schemas.microsoft.com/office/drawing/2014/main" id="{FF1B272A-E5D4-DB6A-B25E-13C2D117353D}"/>
              </a:ext>
            </a:extLst>
          </p:cNvPr>
          <p:cNvSpPr/>
          <p:nvPr/>
        </p:nvSpPr>
        <p:spPr>
          <a:xfrm rot="5400000">
            <a:off x="9849000" y="5047879"/>
            <a:ext cx="304801" cy="32214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400"/>
          </a:p>
        </p:txBody>
      </p:sp>
      <p:sp>
        <p:nvSpPr>
          <p:cNvPr id="39" name="Obdĺžnik 38">
            <a:extLst>
              <a:ext uri="{FF2B5EF4-FFF2-40B4-BE49-F238E27FC236}">
                <a16:creationId xmlns:a16="http://schemas.microsoft.com/office/drawing/2014/main" id="{EDCDA4E3-6631-9185-6866-AAFEE7AEFCD4}"/>
              </a:ext>
            </a:extLst>
          </p:cNvPr>
          <p:cNvSpPr/>
          <p:nvPr/>
        </p:nvSpPr>
        <p:spPr>
          <a:xfrm>
            <a:off x="331691" y="5129479"/>
            <a:ext cx="1981203" cy="1149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>
                <a:solidFill>
                  <a:schemeClr val="tx1"/>
                </a:solidFill>
              </a:rPr>
              <a:t>a) 1 subjekt je: </a:t>
            </a:r>
          </a:p>
          <a:p>
            <a:pPr algn="ctr"/>
            <a:r>
              <a:rPr lang="sk-SK" sz="1400" dirty="0">
                <a:solidFill>
                  <a:schemeClr val="tx1"/>
                </a:solidFill>
              </a:rPr>
              <a:t>FO výrobca</a:t>
            </a:r>
          </a:p>
        </p:txBody>
      </p:sp>
    </p:spTree>
    <p:extLst>
      <p:ext uri="{BB962C8B-B14F-4D97-AF65-F5344CB8AC3E}">
        <p14:creationId xmlns:p14="http://schemas.microsoft.com/office/powerpoint/2010/main" val="3945175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3910969-B139-4079-9809-03480ADA1D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62ED968-35BD-AA79-27A2-CAE96C16DBEE}"/>
              </a:ext>
            </a:extLst>
          </p:cNvPr>
          <p:cNvSpPr txBox="1">
            <a:spLocks/>
          </p:cNvSpPr>
          <p:nvPr/>
        </p:nvSpPr>
        <p:spPr>
          <a:xfrm>
            <a:off x="1049448" y="486001"/>
            <a:ext cx="10327312" cy="352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>
                <a:solidFill>
                  <a:schemeClr val="bg1"/>
                </a:solidFill>
              </a:rPr>
              <a:t>Vzorový príklad ako vypĺňať hlásenie výrobcov  </a:t>
            </a: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25056C47-A794-65F5-227E-D96E3E62CB1E}"/>
              </a:ext>
            </a:extLst>
          </p:cNvPr>
          <p:cNvSpPr txBox="1"/>
          <p:nvPr/>
        </p:nvSpPr>
        <p:spPr>
          <a:xfrm>
            <a:off x="906010" y="1383487"/>
            <a:ext cx="10856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/>
              <a:t>Pr. Anna Nová má na streche svojho rodinného domu fotovoltické zariadenie. Za rok 2023 vyrobilo toto zariadenie 14 MWh. Na vlastné využitie bolo spotrebované 8 MWh a ostatok 6 MWh bolo dodané do distribučnej sústavy DS, </a:t>
            </a:r>
            <a:r>
              <a:rPr lang="sk-SK" sz="1400" dirty="0" err="1"/>
              <a:t>a.s</a:t>
            </a:r>
            <a:r>
              <a:rPr lang="sk-SK" sz="1400" dirty="0"/>
              <a:t>., do ktorej je rodinný dom napojený. </a:t>
            </a:r>
          </a:p>
        </p:txBody>
      </p:sp>
      <p:sp>
        <p:nvSpPr>
          <p:cNvPr id="8" name="Obdĺžnik: zaoblené rohy 7">
            <a:extLst>
              <a:ext uri="{FF2B5EF4-FFF2-40B4-BE49-F238E27FC236}">
                <a16:creationId xmlns:a16="http://schemas.microsoft.com/office/drawing/2014/main" id="{B2AAAF8F-6452-2178-4BA9-0A9BBFAE44E5}"/>
              </a:ext>
            </a:extLst>
          </p:cNvPr>
          <p:cNvSpPr/>
          <p:nvPr/>
        </p:nvSpPr>
        <p:spPr>
          <a:xfrm>
            <a:off x="423945" y="2698489"/>
            <a:ext cx="1271616" cy="67812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/>
              <a:t>Zariadenie na výrobu elektriny</a:t>
            </a:r>
          </a:p>
        </p:txBody>
      </p:sp>
      <p:sp>
        <p:nvSpPr>
          <p:cNvPr id="9" name="Obdĺžnik: zaoblené rohy 8">
            <a:extLst>
              <a:ext uri="{FF2B5EF4-FFF2-40B4-BE49-F238E27FC236}">
                <a16:creationId xmlns:a16="http://schemas.microsoft.com/office/drawing/2014/main" id="{7B18ABC8-4D74-3B8F-A4D6-BCAA8C795A77}"/>
              </a:ext>
            </a:extLst>
          </p:cNvPr>
          <p:cNvSpPr/>
          <p:nvPr/>
        </p:nvSpPr>
        <p:spPr>
          <a:xfrm>
            <a:off x="344933" y="2354422"/>
            <a:ext cx="1416577" cy="1074596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5C871E2B-1562-9AC0-845E-9AB2B1F45141}"/>
              </a:ext>
            </a:extLst>
          </p:cNvPr>
          <p:cNvSpPr txBox="1"/>
          <p:nvPr/>
        </p:nvSpPr>
        <p:spPr>
          <a:xfrm>
            <a:off x="452742" y="2391309"/>
            <a:ext cx="12716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dirty="0">
                <a:solidFill>
                  <a:srgbClr val="FF0000"/>
                </a:solidFill>
              </a:rPr>
              <a:t>Anna Nová 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11" name="Obdĺžnik: zaoblené rohy 10">
            <a:extLst>
              <a:ext uri="{FF2B5EF4-FFF2-40B4-BE49-F238E27FC236}">
                <a16:creationId xmlns:a16="http://schemas.microsoft.com/office/drawing/2014/main" id="{492E792A-B038-3DEE-E3DD-912118A050EB}"/>
              </a:ext>
            </a:extLst>
          </p:cNvPr>
          <p:cNvSpPr/>
          <p:nvPr/>
        </p:nvSpPr>
        <p:spPr>
          <a:xfrm>
            <a:off x="2643332" y="2713115"/>
            <a:ext cx="1398380" cy="67812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/>
              <a:t>Distribučná sústava</a:t>
            </a:r>
          </a:p>
        </p:txBody>
      </p:sp>
      <p:sp>
        <p:nvSpPr>
          <p:cNvPr id="12" name="Obdĺžnik: zaoblené rohy 11">
            <a:extLst>
              <a:ext uri="{FF2B5EF4-FFF2-40B4-BE49-F238E27FC236}">
                <a16:creationId xmlns:a16="http://schemas.microsoft.com/office/drawing/2014/main" id="{289EAD02-523E-E230-1CB9-E2E5CFFF7451}"/>
              </a:ext>
            </a:extLst>
          </p:cNvPr>
          <p:cNvSpPr/>
          <p:nvPr/>
        </p:nvSpPr>
        <p:spPr>
          <a:xfrm>
            <a:off x="2555888" y="2342598"/>
            <a:ext cx="1554718" cy="1107722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59748ACF-8B07-D87D-833A-0EF21618826E}"/>
              </a:ext>
            </a:extLst>
          </p:cNvPr>
          <p:cNvSpPr txBox="1"/>
          <p:nvPr/>
        </p:nvSpPr>
        <p:spPr>
          <a:xfrm>
            <a:off x="2811839" y="2399768"/>
            <a:ext cx="10664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dirty="0">
                <a:solidFill>
                  <a:srgbClr val="FF0000"/>
                </a:solidFill>
              </a:rPr>
              <a:t>DS, </a:t>
            </a:r>
            <a:r>
              <a:rPr lang="sk-SK" sz="1800" dirty="0" err="1">
                <a:solidFill>
                  <a:srgbClr val="FF0000"/>
                </a:solidFill>
              </a:rPr>
              <a:t>a.s</a:t>
            </a:r>
            <a:r>
              <a:rPr lang="sk-SK" sz="1800" dirty="0">
                <a:solidFill>
                  <a:srgbClr val="FF0000"/>
                </a:solidFill>
              </a:rPr>
              <a:t>.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14" name="BlokTextu 13">
            <a:extLst>
              <a:ext uri="{FF2B5EF4-FFF2-40B4-BE49-F238E27FC236}">
                <a16:creationId xmlns:a16="http://schemas.microsoft.com/office/drawing/2014/main" id="{C7DCF193-4C9E-3DE5-5C07-46A43CB031F4}"/>
              </a:ext>
            </a:extLst>
          </p:cNvPr>
          <p:cNvSpPr txBox="1"/>
          <p:nvPr/>
        </p:nvSpPr>
        <p:spPr>
          <a:xfrm>
            <a:off x="1785949" y="3002344"/>
            <a:ext cx="8136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/>
              <a:t>5 MWh</a:t>
            </a:r>
          </a:p>
        </p:txBody>
      </p:sp>
      <p:sp>
        <p:nvSpPr>
          <p:cNvPr id="15" name="BlokTextu 14">
            <a:extLst>
              <a:ext uri="{FF2B5EF4-FFF2-40B4-BE49-F238E27FC236}">
                <a16:creationId xmlns:a16="http://schemas.microsoft.com/office/drawing/2014/main" id="{E0933A2F-A229-BB45-75FF-4147ED921745}"/>
              </a:ext>
            </a:extLst>
          </p:cNvPr>
          <p:cNvSpPr txBox="1"/>
          <p:nvPr/>
        </p:nvSpPr>
        <p:spPr>
          <a:xfrm>
            <a:off x="830316" y="1837261"/>
            <a:ext cx="6096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100" i="1" dirty="0"/>
              <a:t>* Všetky čísla a modelácia situácie je fiktívna</a:t>
            </a:r>
          </a:p>
        </p:txBody>
      </p:sp>
      <p:sp>
        <p:nvSpPr>
          <p:cNvPr id="16" name="BlokTextu 15">
            <a:extLst>
              <a:ext uri="{FF2B5EF4-FFF2-40B4-BE49-F238E27FC236}">
                <a16:creationId xmlns:a16="http://schemas.microsoft.com/office/drawing/2014/main" id="{5D9FC3EC-96A1-8E5D-6CCA-965ECA295EDC}"/>
              </a:ext>
            </a:extLst>
          </p:cNvPr>
          <p:cNvSpPr txBox="1"/>
          <p:nvPr/>
        </p:nvSpPr>
        <p:spPr>
          <a:xfrm>
            <a:off x="993712" y="95223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dirty="0">
                <a:solidFill>
                  <a:schemeClr val="tx1"/>
                </a:solidFill>
              </a:rPr>
              <a:t>a) 1 subjekt je: FO výrobca</a:t>
            </a:r>
            <a:endParaRPr lang="sk-SK" sz="1800" dirty="0">
              <a:solidFill>
                <a:schemeClr val="tx1"/>
              </a:solidFill>
            </a:endParaRPr>
          </a:p>
        </p:txBody>
      </p:sp>
      <p:grpSp>
        <p:nvGrpSpPr>
          <p:cNvPr id="17" name="Skupina 16">
            <a:extLst>
              <a:ext uri="{FF2B5EF4-FFF2-40B4-BE49-F238E27FC236}">
                <a16:creationId xmlns:a16="http://schemas.microsoft.com/office/drawing/2014/main" id="{D8093BF8-67F3-63A8-2229-60C20AE073AD}"/>
              </a:ext>
            </a:extLst>
          </p:cNvPr>
          <p:cNvGrpSpPr/>
          <p:nvPr/>
        </p:nvGrpSpPr>
        <p:grpSpPr>
          <a:xfrm>
            <a:off x="4625270" y="2247727"/>
            <a:ext cx="6912252" cy="1304862"/>
            <a:chOff x="763461" y="3421251"/>
            <a:chExt cx="6912252" cy="1304862"/>
          </a:xfrm>
        </p:grpSpPr>
        <p:pic>
          <p:nvPicPr>
            <p:cNvPr id="18" name="Obrázok 17">
              <a:extLst>
                <a:ext uri="{FF2B5EF4-FFF2-40B4-BE49-F238E27FC236}">
                  <a16:creationId xmlns:a16="http://schemas.microsoft.com/office/drawing/2014/main" id="{AE9151A3-3A66-4502-A826-4AE7B09A3E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34616" t="50967" r="10361" b="34954"/>
            <a:stretch/>
          </p:blipFill>
          <p:spPr>
            <a:xfrm>
              <a:off x="763461" y="3421251"/>
              <a:ext cx="6912252" cy="1225444"/>
            </a:xfrm>
            <a:prstGeom prst="rect">
              <a:avLst/>
            </a:prstGeom>
          </p:spPr>
        </p:pic>
        <p:sp>
          <p:nvSpPr>
            <p:cNvPr id="19" name="BlokTextu 18">
              <a:extLst>
                <a:ext uri="{FF2B5EF4-FFF2-40B4-BE49-F238E27FC236}">
                  <a16:creationId xmlns:a16="http://schemas.microsoft.com/office/drawing/2014/main" id="{6B92FAEB-5B45-5FE0-F61E-73EE5BBBC3E0}"/>
                </a:ext>
              </a:extLst>
            </p:cNvPr>
            <p:cNvSpPr txBox="1"/>
            <p:nvPr/>
          </p:nvSpPr>
          <p:spPr>
            <a:xfrm>
              <a:off x="898755" y="4403707"/>
              <a:ext cx="389513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14</a:t>
              </a:r>
            </a:p>
          </p:txBody>
        </p:sp>
        <p:sp>
          <p:nvSpPr>
            <p:cNvPr id="20" name="BlokTextu 19">
              <a:extLst>
                <a:ext uri="{FF2B5EF4-FFF2-40B4-BE49-F238E27FC236}">
                  <a16:creationId xmlns:a16="http://schemas.microsoft.com/office/drawing/2014/main" id="{52BFBDEE-0981-2E6D-3943-CEE9362A8588}"/>
                </a:ext>
              </a:extLst>
            </p:cNvPr>
            <p:cNvSpPr txBox="1"/>
            <p:nvPr/>
          </p:nvSpPr>
          <p:spPr>
            <a:xfrm>
              <a:off x="1677136" y="4408675"/>
              <a:ext cx="29848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21" name="BlokTextu 20">
              <a:extLst>
                <a:ext uri="{FF2B5EF4-FFF2-40B4-BE49-F238E27FC236}">
                  <a16:creationId xmlns:a16="http://schemas.microsoft.com/office/drawing/2014/main" id="{13F62E6C-744C-E761-D6BC-762C22CA55B2}"/>
                </a:ext>
              </a:extLst>
            </p:cNvPr>
            <p:cNvSpPr txBox="1"/>
            <p:nvPr/>
          </p:nvSpPr>
          <p:spPr>
            <a:xfrm>
              <a:off x="2446812" y="4404800"/>
              <a:ext cx="29848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22" name="BlokTextu 21">
              <a:extLst>
                <a:ext uri="{FF2B5EF4-FFF2-40B4-BE49-F238E27FC236}">
                  <a16:creationId xmlns:a16="http://schemas.microsoft.com/office/drawing/2014/main" id="{3E86029B-DBC9-D17A-3E11-E36BB26C5D5D}"/>
                </a:ext>
              </a:extLst>
            </p:cNvPr>
            <p:cNvSpPr txBox="1"/>
            <p:nvPr/>
          </p:nvSpPr>
          <p:spPr>
            <a:xfrm>
              <a:off x="3194142" y="4403706"/>
              <a:ext cx="29848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23" name="BlokTextu 22">
              <a:extLst>
                <a:ext uri="{FF2B5EF4-FFF2-40B4-BE49-F238E27FC236}">
                  <a16:creationId xmlns:a16="http://schemas.microsoft.com/office/drawing/2014/main" id="{62CF5533-C517-6018-A55E-CF8011421691}"/>
                </a:ext>
              </a:extLst>
            </p:cNvPr>
            <p:cNvSpPr txBox="1"/>
            <p:nvPr/>
          </p:nvSpPr>
          <p:spPr>
            <a:xfrm>
              <a:off x="4140994" y="4400924"/>
              <a:ext cx="48702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24" name="BlokTextu 23">
              <a:extLst>
                <a:ext uri="{FF2B5EF4-FFF2-40B4-BE49-F238E27FC236}">
                  <a16:creationId xmlns:a16="http://schemas.microsoft.com/office/drawing/2014/main" id="{1FBE8682-8233-8668-696F-818A59E19FA2}"/>
                </a:ext>
              </a:extLst>
            </p:cNvPr>
            <p:cNvSpPr txBox="1"/>
            <p:nvPr/>
          </p:nvSpPr>
          <p:spPr>
            <a:xfrm>
              <a:off x="7097239" y="4408675"/>
              <a:ext cx="389513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25" name="BlokTextu 24">
              <a:extLst>
                <a:ext uri="{FF2B5EF4-FFF2-40B4-BE49-F238E27FC236}">
                  <a16:creationId xmlns:a16="http://schemas.microsoft.com/office/drawing/2014/main" id="{9D7843B9-169F-3FCD-CE66-0B657605D252}"/>
                </a:ext>
              </a:extLst>
            </p:cNvPr>
            <p:cNvSpPr txBox="1"/>
            <p:nvPr/>
          </p:nvSpPr>
          <p:spPr>
            <a:xfrm>
              <a:off x="5150772" y="4418336"/>
              <a:ext cx="29848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26" name="BlokTextu 25">
              <a:extLst>
                <a:ext uri="{FF2B5EF4-FFF2-40B4-BE49-F238E27FC236}">
                  <a16:creationId xmlns:a16="http://schemas.microsoft.com/office/drawing/2014/main" id="{A555F35D-1E25-38CD-6C87-8BDD85980288}"/>
                </a:ext>
              </a:extLst>
            </p:cNvPr>
            <p:cNvSpPr txBox="1"/>
            <p:nvPr/>
          </p:nvSpPr>
          <p:spPr>
            <a:xfrm>
              <a:off x="6123995" y="4411374"/>
              <a:ext cx="389512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6</a:t>
              </a:r>
            </a:p>
          </p:txBody>
        </p:sp>
      </p:grpSp>
      <p:sp>
        <p:nvSpPr>
          <p:cNvPr id="27" name="BlokTextu 26">
            <a:extLst>
              <a:ext uri="{FF2B5EF4-FFF2-40B4-BE49-F238E27FC236}">
                <a16:creationId xmlns:a16="http://schemas.microsoft.com/office/drawing/2014/main" id="{E9BF3267-420D-D057-195B-5FC4269CA5DA}"/>
              </a:ext>
            </a:extLst>
          </p:cNvPr>
          <p:cNvSpPr txBox="1"/>
          <p:nvPr/>
        </p:nvSpPr>
        <p:spPr>
          <a:xfrm>
            <a:off x="6264704" y="1866284"/>
            <a:ext cx="23323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/>
              <a:t>Výber z hlásenia výrobcov</a:t>
            </a:r>
          </a:p>
        </p:txBody>
      </p:sp>
      <p:sp>
        <p:nvSpPr>
          <p:cNvPr id="28" name="BlokTextu 27">
            <a:extLst>
              <a:ext uri="{FF2B5EF4-FFF2-40B4-BE49-F238E27FC236}">
                <a16:creationId xmlns:a16="http://schemas.microsoft.com/office/drawing/2014/main" id="{64AFA5F4-0359-D127-46D5-6FC869689887}"/>
              </a:ext>
            </a:extLst>
          </p:cNvPr>
          <p:cNvSpPr txBox="1"/>
          <p:nvPr/>
        </p:nvSpPr>
        <p:spPr>
          <a:xfrm>
            <a:off x="334594" y="3516409"/>
            <a:ext cx="112126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a</a:t>
            </a:r>
            <a:r>
              <a:rPr lang="sk-SK" dirty="0">
                <a:solidFill>
                  <a:schemeClr val="tx1"/>
                </a:solidFill>
              </a:rPr>
              <a:t>lternatíva – vyššia spotreba pre vlastné využitie ako vyrobené množstvo</a:t>
            </a:r>
            <a:endParaRPr lang="sk-SK" sz="1800" dirty="0">
              <a:solidFill>
                <a:schemeClr val="tx1"/>
              </a:solidFill>
            </a:endParaRPr>
          </a:p>
        </p:txBody>
      </p:sp>
      <p:sp>
        <p:nvSpPr>
          <p:cNvPr id="29" name="BlokTextu 28">
            <a:extLst>
              <a:ext uri="{FF2B5EF4-FFF2-40B4-BE49-F238E27FC236}">
                <a16:creationId xmlns:a16="http://schemas.microsoft.com/office/drawing/2014/main" id="{3EC941ED-D483-E61A-1B99-3A5E698CB189}"/>
              </a:ext>
            </a:extLst>
          </p:cNvPr>
          <p:cNvSpPr txBox="1"/>
          <p:nvPr/>
        </p:nvSpPr>
        <p:spPr>
          <a:xfrm>
            <a:off x="240486" y="3885091"/>
            <a:ext cx="11486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/>
              <a:t>Pr. Anna Nováková má na streche svojho rodinného domu fotovoltické zariadenie. Za rok 2023 vyrobilo toto zariadenie 14 MWh. Na vlastné využitie bolo spotrebované 18 MWh. 4 MWh bolo odobraté z distribučnej sústavy DS, </a:t>
            </a:r>
            <a:r>
              <a:rPr lang="sk-SK" sz="1400" dirty="0" err="1"/>
              <a:t>a.s</a:t>
            </a:r>
            <a:r>
              <a:rPr lang="sk-SK" sz="1400" dirty="0"/>
              <a:t>., do ktorej je rodinný dom napojený. </a:t>
            </a:r>
          </a:p>
        </p:txBody>
      </p:sp>
      <p:cxnSp>
        <p:nvCxnSpPr>
          <p:cNvPr id="30" name="Rovná spojovacia šípka 29">
            <a:extLst>
              <a:ext uri="{FF2B5EF4-FFF2-40B4-BE49-F238E27FC236}">
                <a16:creationId xmlns:a16="http://schemas.microsoft.com/office/drawing/2014/main" id="{7D6FBB9F-5908-7D2C-A377-276759B83C0F}"/>
              </a:ext>
            </a:extLst>
          </p:cNvPr>
          <p:cNvCxnSpPr>
            <a:stCxn id="9" idx="3"/>
            <a:endCxn id="12" idx="1"/>
          </p:cNvCxnSpPr>
          <p:nvPr/>
        </p:nvCxnSpPr>
        <p:spPr>
          <a:xfrm>
            <a:off x="1761510" y="2891720"/>
            <a:ext cx="794378" cy="47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BlokTextu 30">
            <a:extLst>
              <a:ext uri="{FF2B5EF4-FFF2-40B4-BE49-F238E27FC236}">
                <a16:creationId xmlns:a16="http://schemas.microsoft.com/office/drawing/2014/main" id="{9A43788E-FA08-BABD-76E9-5FD1872E9D0A}"/>
              </a:ext>
            </a:extLst>
          </p:cNvPr>
          <p:cNvSpPr txBox="1"/>
          <p:nvPr/>
        </p:nvSpPr>
        <p:spPr>
          <a:xfrm>
            <a:off x="276644" y="4323001"/>
            <a:ext cx="6096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100" i="1" dirty="0"/>
              <a:t>* Všetky čísla a modelácia situácie je fiktívna</a:t>
            </a:r>
          </a:p>
        </p:txBody>
      </p:sp>
      <p:sp>
        <p:nvSpPr>
          <p:cNvPr id="32" name="Obdĺžnik: zaoblené rohy 31">
            <a:extLst>
              <a:ext uri="{FF2B5EF4-FFF2-40B4-BE49-F238E27FC236}">
                <a16:creationId xmlns:a16="http://schemas.microsoft.com/office/drawing/2014/main" id="{9F5FBD90-6DA9-3416-F536-3A47743D690C}"/>
              </a:ext>
            </a:extLst>
          </p:cNvPr>
          <p:cNvSpPr/>
          <p:nvPr/>
        </p:nvSpPr>
        <p:spPr>
          <a:xfrm>
            <a:off x="500409" y="5218228"/>
            <a:ext cx="1271616" cy="67812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/>
              <a:t>Zariadenie na výrobu elektriny</a:t>
            </a:r>
          </a:p>
        </p:txBody>
      </p:sp>
      <p:sp>
        <p:nvSpPr>
          <p:cNvPr id="33" name="Obdĺžnik: zaoblené rohy 32">
            <a:extLst>
              <a:ext uri="{FF2B5EF4-FFF2-40B4-BE49-F238E27FC236}">
                <a16:creationId xmlns:a16="http://schemas.microsoft.com/office/drawing/2014/main" id="{3D81CE0A-CB65-90AA-3EEF-4E4DB62A8318}"/>
              </a:ext>
            </a:extLst>
          </p:cNvPr>
          <p:cNvSpPr/>
          <p:nvPr/>
        </p:nvSpPr>
        <p:spPr>
          <a:xfrm>
            <a:off x="421397" y="4874161"/>
            <a:ext cx="1416577" cy="1074596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4" name="BlokTextu 33">
            <a:extLst>
              <a:ext uri="{FF2B5EF4-FFF2-40B4-BE49-F238E27FC236}">
                <a16:creationId xmlns:a16="http://schemas.microsoft.com/office/drawing/2014/main" id="{E2C24A45-21BD-AFC2-44DF-7CF3ABD3432C}"/>
              </a:ext>
            </a:extLst>
          </p:cNvPr>
          <p:cNvSpPr txBox="1"/>
          <p:nvPr/>
        </p:nvSpPr>
        <p:spPr>
          <a:xfrm>
            <a:off x="529206" y="4911048"/>
            <a:ext cx="12716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dirty="0">
                <a:solidFill>
                  <a:srgbClr val="FF0000"/>
                </a:solidFill>
              </a:rPr>
              <a:t>Anna Nová 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5" name="Obdĺžnik: zaoblené rohy 34">
            <a:extLst>
              <a:ext uri="{FF2B5EF4-FFF2-40B4-BE49-F238E27FC236}">
                <a16:creationId xmlns:a16="http://schemas.microsoft.com/office/drawing/2014/main" id="{A01D37B4-D155-C5F1-FF05-F3D1F2643246}"/>
              </a:ext>
            </a:extLst>
          </p:cNvPr>
          <p:cNvSpPr/>
          <p:nvPr/>
        </p:nvSpPr>
        <p:spPr>
          <a:xfrm>
            <a:off x="2719796" y="5232854"/>
            <a:ext cx="1398380" cy="67812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/>
              <a:t>Distribučná sústava</a:t>
            </a:r>
          </a:p>
        </p:txBody>
      </p:sp>
      <p:sp>
        <p:nvSpPr>
          <p:cNvPr id="36" name="Obdĺžnik: zaoblené rohy 35">
            <a:extLst>
              <a:ext uri="{FF2B5EF4-FFF2-40B4-BE49-F238E27FC236}">
                <a16:creationId xmlns:a16="http://schemas.microsoft.com/office/drawing/2014/main" id="{380098EE-F458-804E-324A-964EDD08B0C9}"/>
              </a:ext>
            </a:extLst>
          </p:cNvPr>
          <p:cNvSpPr/>
          <p:nvPr/>
        </p:nvSpPr>
        <p:spPr>
          <a:xfrm>
            <a:off x="2632352" y="4862337"/>
            <a:ext cx="1554718" cy="1107722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7" name="BlokTextu 36">
            <a:extLst>
              <a:ext uri="{FF2B5EF4-FFF2-40B4-BE49-F238E27FC236}">
                <a16:creationId xmlns:a16="http://schemas.microsoft.com/office/drawing/2014/main" id="{4BFDEC99-44AD-B514-369F-151E39C7697F}"/>
              </a:ext>
            </a:extLst>
          </p:cNvPr>
          <p:cNvSpPr txBox="1"/>
          <p:nvPr/>
        </p:nvSpPr>
        <p:spPr>
          <a:xfrm>
            <a:off x="2888303" y="4919507"/>
            <a:ext cx="10664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dirty="0">
                <a:solidFill>
                  <a:srgbClr val="FF0000"/>
                </a:solidFill>
              </a:rPr>
              <a:t>DS, </a:t>
            </a:r>
            <a:r>
              <a:rPr lang="sk-SK" sz="1800" dirty="0" err="1">
                <a:solidFill>
                  <a:srgbClr val="FF0000"/>
                </a:solidFill>
              </a:rPr>
              <a:t>a.s</a:t>
            </a:r>
            <a:r>
              <a:rPr lang="sk-SK" sz="1800" dirty="0">
                <a:solidFill>
                  <a:srgbClr val="FF0000"/>
                </a:solidFill>
              </a:rPr>
              <a:t>.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8" name="BlokTextu 37">
            <a:extLst>
              <a:ext uri="{FF2B5EF4-FFF2-40B4-BE49-F238E27FC236}">
                <a16:creationId xmlns:a16="http://schemas.microsoft.com/office/drawing/2014/main" id="{85C05987-E65E-5FEE-4BE6-1F35BA87FC8C}"/>
              </a:ext>
            </a:extLst>
          </p:cNvPr>
          <p:cNvSpPr txBox="1"/>
          <p:nvPr/>
        </p:nvSpPr>
        <p:spPr>
          <a:xfrm>
            <a:off x="1862413" y="5522083"/>
            <a:ext cx="8136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/>
              <a:t>0 MWh</a:t>
            </a:r>
          </a:p>
        </p:txBody>
      </p:sp>
      <p:grpSp>
        <p:nvGrpSpPr>
          <p:cNvPr id="39" name="Skupina 38">
            <a:extLst>
              <a:ext uri="{FF2B5EF4-FFF2-40B4-BE49-F238E27FC236}">
                <a16:creationId xmlns:a16="http://schemas.microsoft.com/office/drawing/2014/main" id="{3DB1379D-2DBA-C6FB-B8F5-00F06340599C}"/>
              </a:ext>
            </a:extLst>
          </p:cNvPr>
          <p:cNvGrpSpPr/>
          <p:nvPr/>
        </p:nvGrpSpPr>
        <p:grpSpPr>
          <a:xfrm>
            <a:off x="4701734" y="4809411"/>
            <a:ext cx="6912252" cy="1304862"/>
            <a:chOff x="763461" y="3421251"/>
            <a:chExt cx="6912252" cy="1304862"/>
          </a:xfrm>
        </p:grpSpPr>
        <p:pic>
          <p:nvPicPr>
            <p:cNvPr id="40" name="Obrázok 39">
              <a:extLst>
                <a:ext uri="{FF2B5EF4-FFF2-40B4-BE49-F238E27FC236}">
                  <a16:creationId xmlns:a16="http://schemas.microsoft.com/office/drawing/2014/main" id="{F58C4BD0-2461-FFB4-1019-D00DB2AD4B5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34616" t="50967" r="10361" b="34954"/>
            <a:stretch/>
          </p:blipFill>
          <p:spPr>
            <a:xfrm>
              <a:off x="763461" y="3421251"/>
              <a:ext cx="6912252" cy="1225444"/>
            </a:xfrm>
            <a:prstGeom prst="rect">
              <a:avLst/>
            </a:prstGeom>
          </p:spPr>
        </p:pic>
        <p:sp>
          <p:nvSpPr>
            <p:cNvPr id="41" name="BlokTextu 40">
              <a:extLst>
                <a:ext uri="{FF2B5EF4-FFF2-40B4-BE49-F238E27FC236}">
                  <a16:creationId xmlns:a16="http://schemas.microsoft.com/office/drawing/2014/main" id="{D643EE71-F6A8-F48D-851A-7DF23662411E}"/>
                </a:ext>
              </a:extLst>
            </p:cNvPr>
            <p:cNvSpPr txBox="1"/>
            <p:nvPr/>
          </p:nvSpPr>
          <p:spPr>
            <a:xfrm>
              <a:off x="898755" y="4403707"/>
              <a:ext cx="389513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14</a:t>
              </a:r>
            </a:p>
          </p:txBody>
        </p:sp>
        <p:sp>
          <p:nvSpPr>
            <p:cNvPr id="42" name="BlokTextu 41">
              <a:extLst>
                <a:ext uri="{FF2B5EF4-FFF2-40B4-BE49-F238E27FC236}">
                  <a16:creationId xmlns:a16="http://schemas.microsoft.com/office/drawing/2014/main" id="{C751063F-5876-37B5-6057-D5987C7EF49E}"/>
                </a:ext>
              </a:extLst>
            </p:cNvPr>
            <p:cNvSpPr txBox="1"/>
            <p:nvPr/>
          </p:nvSpPr>
          <p:spPr>
            <a:xfrm>
              <a:off x="1677136" y="4408675"/>
              <a:ext cx="29848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43" name="BlokTextu 42">
              <a:extLst>
                <a:ext uri="{FF2B5EF4-FFF2-40B4-BE49-F238E27FC236}">
                  <a16:creationId xmlns:a16="http://schemas.microsoft.com/office/drawing/2014/main" id="{7341BC58-77E1-9CBA-F343-847FD26CA608}"/>
                </a:ext>
              </a:extLst>
            </p:cNvPr>
            <p:cNvSpPr txBox="1"/>
            <p:nvPr/>
          </p:nvSpPr>
          <p:spPr>
            <a:xfrm>
              <a:off x="2446812" y="4404800"/>
              <a:ext cx="29848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44" name="BlokTextu 43">
              <a:extLst>
                <a:ext uri="{FF2B5EF4-FFF2-40B4-BE49-F238E27FC236}">
                  <a16:creationId xmlns:a16="http://schemas.microsoft.com/office/drawing/2014/main" id="{763C4479-9ED8-6F41-9006-AFB875D027DE}"/>
                </a:ext>
              </a:extLst>
            </p:cNvPr>
            <p:cNvSpPr txBox="1"/>
            <p:nvPr/>
          </p:nvSpPr>
          <p:spPr>
            <a:xfrm>
              <a:off x="3194142" y="4403706"/>
              <a:ext cx="29848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45" name="BlokTextu 44">
              <a:extLst>
                <a:ext uri="{FF2B5EF4-FFF2-40B4-BE49-F238E27FC236}">
                  <a16:creationId xmlns:a16="http://schemas.microsoft.com/office/drawing/2014/main" id="{C9A6A00C-B296-954B-DFF0-C6BC0BCF4E5F}"/>
                </a:ext>
              </a:extLst>
            </p:cNvPr>
            <p:cNvSpPr txBox="1"/>
            <p:nvPr/>
          </p:nvSpPr>
          <p:spPr>
            <a:xfrm>
              <a:off x="4140994" y="4400924"/>
              <a:ext cx="48702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18</a:t>
              </a:r>
            </a:p>
          </p:txBody>
        </p:sp>
        <p:sp>
          <p:nvSpPr>
            <p:cNvPr id="46" name="BlokTextu 45">
              <a:extLst>
                <a:ext uri="{FF2B5EF4-FFF2-40B4-BE49-F238E27FC236}">
                  <a16:creationId xmlns:a16="http://schemas.microsoft.com/office/drawing/2014/main" id="{4D689EEF-1525-7242-64B2-940C25D3EFDC}"/>
                </a:ext>
              </a:extLst>
            </p:cNvPr>
            <p:cNvSpPr txBox="1"/>
            <p:nvPr/>
          </p:nvSpPr>
          <p:spPr>
            <a:xfrm>
              <a:off x="7097239" y="4408675"/>
              <a:ext cx="389513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47" name="BlokTextu 46">
              <a:extLst>
                <a:ext uri="{FF2B5EF4-FFF2-40B4-BE49-F238E27FC236}">
                  <a16:creationId xmlns:a16="http://schemas.microsoft.com/office/drawing/2014/main" id="{7FB822E6-8B5F-6EBC-3A90-3EF6BEA3E3A3}"/>
                </a:ext>
              </a:extLst>
            </p:cNvPr>
            <p:cNvSpPr txBox="1"/>
            <p:nvPr/>
          </p:nvSpPr>
          <p:spPr>
            <a:xfrm>
              <a:off x="5150772" y="4418336"/>
              <a:ext cx="29848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48" name="BlokTextu 47">
              <a:extLst>
                <a:ext uri="{FF2B5EF4-FFF2-40B4-BE49-F238E27FC236}">
                  <a16:creationId xmlns:a16="http://schemas.microsoft.com/office/drawing/2014/main" id="{70980CE8-5F8E-7B6A-533E-BC4A05DF1302}"/>
                </a:ext>
              </a:extLst>
            </p:cNvPr>
            <p:cNvSpPr txBox="1"/>
            <p:nvPr/>
          </p:nvSpPr>
          <p:spPr>
            <a:xfrm>
              <a:off x="6123995" y="4411374"/>
              <a:ext cx="389512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-</a:t>
              </a:r>
            </a:p>
          </p:txBody>
        </p:sp>
      </p:grpSp>
      <p:sp>
        <p:nvSpPr>
          <p:cNvPr id="49" name="BlokTextu 48">
            <a:extLst>
              <a:ext uri="{FF2B5EF4-FFF2-40B4-BE49-F238E27FC236}">
                <a16:creationId xmlns:a16="http://schemas.microsoft.com/office/drawing/2014/main" id="{2244085A-621D-EAC7-E129-888D14E4EAF0}"/>
              </a:ext>
            </a:extLst>
          </p:cNvPr>
          <p:cNvSpPr txBox="1"/>
          <p:nvPr/>
        </p:nvSpPr>
        <p:spPr>
          <a:xfrm>
            <a:off x="6335197" y="4368542"/>
            <a:ext cx="23323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/>
              <a:t>Výber z hlásenia výrobcov</a:t>
            </a:r>
          </a:p>
        </p:txBody>
      </p:sp>
      <p:cxnSp>
        <p:nvCxnSpPr>
          <p:cNvPr id="50" name="Rovná spojovacia šípka 49">
            <a:extLst>
              <a:ext uri="{FF2B5EF4-FFF2-40B4-BE49-F238E27FC236}">
                <a16:creationId xmlns:a16="http://schemas.microsoft.com/office/drawing/2014/main" id="{98F207C3-EB96-39AB-2B40-901DFC15C607}"/>
              </a:ext>
            </a:extLst>
          </p:cNvPr>
          <p:cNvCxnSpPr>
            <a:cxnSpLocks/>
          </p:cNvCxnSpPr>
          <p:nvPr/>
        </p:nvCxnSpPr>
        <p:spPr>
          <a:xfrm>
            <a:off x="1837974" y="5503738"/>
            <a:ext cx="794378" cy="47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Rovná spojovacia šípka 50">
            <a:extLst>
              <a:ext uri="{FF2B5EF4-FFF2-40B4-BE49-F238E27FC236}">
                <a16:creationId xmlns:a16="http://schemas.microsoft.com/office/drawing/2014/main" id="{8DCA409A-37E3-9F31-9BFC-9DCB2356135E}"/>
              </a:ext>
            </a:extLst>
          </p:cNvPr>
          <p:cNvCxnSpPr>
            <a:cxnSpLocks/>
            <a:stCxn id="36" idx="1"/>
            <a:endCxn id="33" idx="3"/>
          </p:cNvCxnSpPr>
          <p:nvPr/>
        </p:nvCxnSpPr>
        <p:spPr>
          <a:xfrm flipH="1" flipV="1">
            <a:off x="1837974" y="5411459"/>
            <a:ext cx="794378" cy="47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BlokTextu 51">
            <a:extLst>
              <a:ext uri="{FF2B5EF4-FFF2-40B4-BE49-F238E27FC236}">
                <a16:creationId xmlns:a16="http://schemas.microsoft.com/office/drawing/2014/main" id="{28C4FDF5-54F2-A8D3-B1B1-7FFFEAF698D0}"/>
              </a:ext>
            </a:extLst>
          </p:cNvPr>
          <p:cNvSpPr txBox="1"/>
          <p:nvPr/>
        </p:nvSpPr>
        <p:spPr>
          <a:xfrm>
            <a:off x="1829671" y="5095714"/>
            <a:ext cx="8136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/>
              <a:t>4 MWh</a:t>
            </a:r>
          </a:p>
        </p:txBody>
      </p:sp>
    </p:spTree>
    <p:extLst>
      <p:ext uri="{BB962C8B-B14F-4D97-AF65-F5344CB8AC3E}">
        <p14:creationId xmlns:p14="http://schemas.microsoft.com/office/powerpoint/2010/main" val="3647916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319D8E0-7686-5098-8DC2-4D6A59A63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1260893-C058-EECF-E6A0-B12747124773}"/>
              </a:ext>
            </a:extLst>
          </p:cNvPr>
          <p:cNvSpPr txBox="1">
            <a:spLocks/>
          </p:cNvSpPr>
          <p:nvPr/>
        </p:nvSpPr>
        <p:spPr>
          <a:xfrm>
            <a:off x="1049448" y="486001"/>
            <a:ext cx="10327312" cy="352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>
                <a:solidFill>
                  <a:schemeClr val="bg1"/>
                </a:solidFill>
              </a:rPr>
              <a:t>Vzorový príklad ako vypĺňať hlásenie výrobcov  </a:t>
            </a: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2364FEF3-A86F-273A-F455-68EE4866C545}"/>
              </a:ext>
            </a:extLst>
          </p:cNvPr>
          <p:cNvSpPr txBox="1"/>
          <p:nvPr/>
        </p:nvSpPr>
        <p:spPr>
          <a:xfrm>
            <a:off x="239860" y="1785944"/>
            <a:ext cx="6096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100" i="1" dirty="0"/>
              <a:t>* Všetky použité čísla a modelácia situácie je fiktívna</a:t>
            </a:r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583DE946-F692-0A28-AF94-A5F99268A7F1}"/>
              </a:ext>
            </a:extLst>
          </p:cNvPr>
          <p:cNvSpPr txBox="1"/>
          <p:nvPr/>
        </p:nvSpPr>
        <p:spPr>
          <a:xfrm>
            <a:off x="953408" y="94202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dirty="0">
                <a:solidFill>
                  <a:schemeClr val="tx1"/>
                </a:solidFill>
              </a:rPr>
              <a:t>b) 1. subjekt je: PO výrobca</a:t>
            </a:r>
          </a:p>
          <a:p>
            <a:endParaRPr lang="sk-SK" sz="1800" dirty="0">
              <a:solidFill>
                <a:schemeClr val="tx1"/>
              </a:solidFill>
            </a:endParaRPr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0C549ACC-716A-3AAA-FFD4-AD17CC6E08F5}"/>
              </a:ext>
            </a:extLst>
          </p:cNvPr>
          <p:cNvSpPr txBox="1"/>
          <p:nvPr/>
        </p:nvSpPr>
        <p:spPr>
          <a:xfrm>
            <a:off x="953407" y="1352267"/>
            <a:ext cx="10807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/>
              <a:t>Firma ABC, </a:t>
            </a:r>
            <a:r>
              <a:rPr lang="sk-SK" sz="1400" dirty="0" err="1"/>
              <a:t>s.r.o</a:t>
            </a:r>
            <a:r>
              <a:rPr lang="sk-SK" sz="1400" dirty="0"/>
              <a:t>. je výrobca elektriny. Vo svojom zariadení na výrobu elektriny zo slnečnej energie vyrobila v roku 2023 14 MWh. Celé toto množstvo bolo dodané do siete DS, </a:t>
            </a:r>
            <a:r>
              <a:rPr lang="sk-SK" sz="1400" dirty="0" err="1"/>
              <a:t>s.r.o</a:t>
            </a:r>
            <a:r>
              <a:rPr lang="sk-SK" sz="1400" dirty="0"/>
              <a:t> do ktorej je zariadenie na výrobu pripojené  </a:t>
            </a: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2342267B-E26C-3680-B428-9D4817BABD5F}"/>
              </a:ext>
            </a:extLst>
          </p:cNvPr>
          <p:cNvSpPr txBox="1"/>
          <p:nvPr/>
        </p:nvSpPr>
        <p:spPr>
          <a:xfrm>
            <a:off x="267027" y="3416537"/>
            <a:ext cx="112126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a</a:t>
            </a:r>
            <a:r>
              <a:rPr lang="sk-SK" dirty="0">
                <a:solidFill>
                  <a:schemeClr val="tx1"/>
                </a:solidFill>
              </a:rPr>
              <a:t>lternatíva</a:t>
            </a:r>
            <a:endParaRPr lang="sk-SK" sz="1800" dirty="0">
              <a:solidFill>
                <a:schemeClr val="tx1"/>
              </a:solidFill>
            </a:endParaRPr>
          </a:p>
        </p:txBody>
      </p:sp>
      <p:sp>
        <p:nvSpPr>
          <p:cNvPr id="12" name="Obdĺžnik: zaoblené rohy 11">
            <a:extLst>
              <a:ext uri="{FF2B5EF4-FFF2-40B4-BE49-F238E27FC236}">
                <a16:creationId xmlns:a16="http://schemas.microsoft.com/office/drawing/2014/main" id="{321A319B-A64A-8B0B-0C88-71AB5B303CEF}"/>
              </a:ext>
            </a:extLst>
          </p:cNvPr>
          <p:cNvSpPr/>
          <p:nvPr/>
        </p:nvSpPr>
        <p:spPr>
          <a:xfrm>
            <a:off x="383641" y="2572540"/>
            <a:ext cx="1271616" cy="67812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/>
              <a:t>Zariadenie na výrobu elektriny</a:t>
            </a:r>
          </a:p>
        </p:txBody>
      </p:sp>
      <p:sp>
        <p:nvSpPr>
          <p:cNvPr id="13" name="Obdĺžnik: zaoblené rohy 12">
            <a:extLst>
              <a:ext uri="{FF2B5EF4-FFF2-40B4-BE49-F238E27FC236}">
                <a16:creationId xmlns:a16="http://schemas.microsoft.com/office/drawing/2014/main" id="{61F4B05D-FEC1-3EA3-A9B5-4C03C32BE925}"/>
              </a:ext>
            </a:extLst>
          </p:cNvPr>
          <p:cNvSpPr/>
          <p:nvPr/>
        </p:nvSpPr>
        <p:spPr>
          <a:xfrm>
            <a:off x="304629" y="2228473"/>
            <a:ext cx="1416577" cy="1074596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BlokTextu 13">
            <a:extLst>
              <a:ext uri="{FF2B5EF4-FFF2-40B4-BE49-F238E27FC236}">
                <a16:creationId xmlns:a16="http://schemas.microsoft.com/office/drawing/2014/main" id="{A223CCCF-D6A7-23E1-186E-1DC0A3E9B091}"/>
              </a:ext>
            </a:extLst>
          </p:cNvPr>
          <p:cNvSpPr txBox="1"/>
          <p:nvPr/>
        </p:nvSpPr>
        <p:spPr>
          <a:xfrm>
            <a:off x="412438" y="2265360"/>
            <a:ext cx="12716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dirty="0">
                <a:solidFill>
                  <a:srgbClr val="FF0000"/>
                </a:solidFill>
              </a:rPr>
              <a:t>ABC, </a:t>
            </a:r>
            <a:r>
              <a:rPr lang="sk-SK" sz="1800" dirty="0" err="1">
                <a:solidFill>
                  <a:srgbClr val="FF0000"/>
                </a:solidFill>
              </a:rPr>
              <a:t>s.r.o</a:t>
            </a:r>
            <a:r>
              <a:rPr lang="sk-SK" sz="1800" dirty="0">
                <a:solidFill>
                  <a:srgbClr val="FF0000"/>
                </a:solidFill>
              </a:rPr>
              <a:t>.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15" name="Obdĺžnik: zaoblené rohy 14">
            <a:extLst>
              <a:ext uri="{FF2B5EF4-FFF2-40B4-BE49-F238E27FC236}">
                <a16:creationId xmlns:a16="http://schemas.microsoft.com/office/drawing/2014/main" id="{2F9AC666-6CC8-6FAE-8D47-B655C9E6D64C}"/>
              </a:ext>
            </a:extLst>
          </p:cNvPr>
          <p:cNvSpPr/>
          <p:nvPr/>
        </p:nvSpPr>
        <p:spPr>
          <a:xfrm>
            <a:off x="2603028" y="2587166"/>
            <a:ext cx="1398380" cy="67812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/>
              <a:t>Distribučná sústava</a:t>
            </a:r>
          </a:p>
        </p:txBody>
      </p:sp>
      <p:sp>
        <p:nvSpPr>
          <p:cNvPr id="16" name="Obdĺžnik: zaoblené rohy 15">
            <a:extLst>
              <a:ext uri="{FF2B5EF4-FFF2-40B4-BE49-F238E27FC236}">
                <a16:creationId xmlns:a16="http://schemas.microsoft.com/office/drawing/2014/main" id="{F22F85CE-D7C3-E3B2-FB9E-A032E0E34145}"/>
              </a:ext>
            </a:extLst>
          </p:cNvPr>
          <p:cNvSpPr/>
          <p:nvPr/>
        </p:nvSpPr>
        <p:spPr>
          <a:xfrm>
            <a:off x="2515584" y="2216649"/>
            <a:ext cx="1554718" cy="1107722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BlokTextu 16">
            <a:extLst>
              <a:ext uri="{FF2B5EF4-FFF2-40B4-BE49-F238E27FC236}">
                <a16:creationId xmlns:a16="http://schemas.microsoft.com/office/drawing/2014/main" id="{9D0BFB14-F5F8-2D21-EE26-6647D749DDAB}"/>
              </a:ext>
            </a:extLst>
          </p:cNvPr>
          <p:cNvSpPr txBox="1"/>
          <p:nvPr/>
        </p:nvSpPr>
        <p:spPr>
          <a:xfrm>
            <a:off x="2771535" y="2273819"/>
            <a:ext cx="10664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dirty="0">
                <a:solidFill>
                  <a:srgbClr val="FF0000"/>
                </a:solidFill>
              </a:rPr>
              <a:t>DS, </a:t>
            </a:r>
            <a:r>
              <a:rPr lang="sk-SK" sz="1800" dirty="0" err="1">
                <a:solidFill>
                  <a:srgbClr val="FF0000"/>
                </a:solidFill>
              </a:rPr>
              <a:t>a.s</a:t>
            </a:r>
            <a:r>
              <a:rPr lang="sk-SK" sz="1800" dirty="0">
                <a:solidFill>
                  <a:srgbClr val="FF0000"/>
                </a:solidFill>
              </a:rPr>
              <a:t>.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18" name="BlokTextu 17">
            <a:extLst>
              <a:ext uri="{FF2B5EF4-FFF2-40B4-BE49-F238E27FC236}">
                <a16:creationId xmlns:a16="http://schemas.microsoft.com/office/drawing/2014/main" id="{46DB37F7-6767-2135-A240-E919202FBE79}"/>
              </a:ext>
            </a:extLst>
          </p:cNvPr>
          <p:cNvSpPr txBox="1"/>
          <p:nvPr/>
        </p:nvSpPr>
        <p:spPr>
          <a:xfrm>
            <a:off x="1745645" y="2876395"/>
            <a:ext cx="8136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/>
              <a:t>5 MWh</a:t>
            </a:r>
          </a:p>
        </p:txBody>
      </p:sp>
      <p:grpSp>
        <p:nvGrpSpPr>
          <p:cNvPr id="19" name="Skupina 18">
            <a:extLst>
              <a:ext uri="{FF2B5EF4-FFF2-40B4-BE49-F238E27FC236}">
                <a16:creationId xmlns:a16="http://schemas.microsoft.com/office/drawing/2014/main" id="{70250A2D-055D-6C63-5404-221F3B3C15F3}"/>
              </a:ext>
            </a:extLst>
          </p:cNvPr>
          <p:cNvGrpSpPr/>
          <p:nvPr/>
        </p:nvGrpSpPr>
        <p:grpSpPr>
          <a:xfrm>
            <a:off x="4584966" y="2121778"/>
            <a:ext cx="6912252" cy="1304862"/>
            <a:chOff x="763461" y="3421251"/>
            <a:chExt cx="6912252" cy="1304862"/>
          </a:xfrm>
        </p:grpSpPr>
        <p:pic>
          <p:nvPicPr>
            <p:cNvPr id="20" name="Obrázok 19">
              <a:extLst>
                <a:ext uri="{FF2B5EF4-FFF2-40B4-BE49-F238E27FC236}">
                  <a16:creationId xmlns:a16="http://schemas.microsoft.com/office/drawing/2014/main" id="{5F7A89C3-7633-D98E-F37D-2A1F4D23B1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34616" t="50967" r="10361" b="34954"/>
            <a:stretch/>
          </p:blipFill>
          <p:spPr>
            <a:xfrm>
              <a:off x="763461" y="3421251"/>
              <a:ext cx="6912252" cy="1225444"/>
            </a:xfrm>
            <a:prstGeom prst="rect">
              <a:avLst/>
            </a:prstGeom>
          </p:spPr>
        </p:pic>
        <p:sp>
          <p:nvSpPr>
            <p:cNvPr id="21" name="BlokTextu 20">
              <a:extLst>
                <a:ext uri="{FF2B5EF4-FFF2-40B4-BE49-F238E27FC236}">
                  <a16:creationId xmlns:a16="http://schemas.microsoft.com/office/drawing/2014/main" id="{F1F9DF92-B4B1-E98E-DD17-9A15CC7ADF40}"/>
                </a:ext>
              </a:extLst>
            </p:cNvPr>
            <p:cNvSpPr txBox="1"/>
            <p:nvPr/>
          </p:nvSpPr>
          <p:spPr>
            <a:xfrm>
              <a:off x="898755" y="4403707"/>
              <a:ext cx="389513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14</a:t>
              </a:r>
            </a:p>
          </p:txBody>
        </p:sp>
        <p:sp>
          <p:nvSpPr>
            <p:cNvPr id="22" name="BlokTextu 21">
              <a:extLst>
                <a:ext uri="{FF2B5EF4-FFF2-40B4-BE49-F238E27FC236}">
                  <a16:creationId xmlns:a16="http://schemas.microsoft.com/office/drawing/2014/main" id="{C86A3716-66B4-8E91-133C-98FCD516D8ED}"/>
                </a:ext>
              </a:extLst>
            </p:cNvPr>
            <p:cNvSpPr txBox="1"/>
            <p:nvPr/>
          </p:nvSpPr>
          <p:spPr>
            <a:xfrm>
              <a:off x="1677136" y="4408675"/>
              <a:ext cx="29848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23" name="BlokTextu 22">
              <a:extLst>
                <a:ext uri="{FF2B5EF4-FFF2-40B4-BE49-F238E27FC236}">
                  <a16:creationId xmlns:a16="http://schemas.microsoft.com/office/drawing/2014/main" id="{16D499DD-6B71-97E4-A4F5-0E1F0E1C254E}"/>
                </a:ext>
              </a:extLst>
            </p:cNvPr>
            <p:cNvSpPr txBox="1"/>
            <p:nvPr/>
          </p:nvSpPr>
          <p:spPr>
            <a:xfrm>
              <a:off x="2446812" y="4404800"/>
              <a:ext cx="29848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24" name="BlokTextu 23">
              <a:extLst>
                <a:ext uri="{FF2B5EF4-FFF2-40B4-BE49-F238E27FC236}">
                  <a16:creationId xmlns:a16="http://schemas.microsoft.com/office/drawing/2014/main" id="{3B480282-4B3E-B66D-A8E2-A2B4BDDA662F}"/>
                </a:ext>
              </a:extLst>
            </p:cNvPr>
            <p:cNvSpPr txBox="1"/>
            <p:nvPr/>
          </p:nvSpPr>
          <p:spPr>
            <a:xfrm>
              <a:off x="3194142" y="4403706"/>
              <a:ext cx="29848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25" name="BlokTextu 24">
              <a:extLst>
                <a:ext uri="{FF2B5EF4-FFF2-40B4-BE49-F238E27FC236}">
                  <a16:creationId xmlns:a16="http://schemas.microsoft.com/office/drawing/2014/main" id="{E590F52C-6353-D411-503D-D75A8D40B9FA}"/>
                </a:ext>
              </a:extLst>
            </p:cNvPr>
            <p:cNvSpPr txBox="1"/>
            <p:nvPr/>
          </p:nvSpPr>
          <p:spPr>
            <a:xfrm>
              <a:off x="4140994" y="4400924"/>
              <a:ext cx="48702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26" name="BlokTextu 25">
              <a:extLst>
                <a:ext uri="{FF2B5EF4-FFF2-40B4-BE49-F238E27FC236}">
                  <a16:creationId xmlns:a16="http://schemas.microsoft.com/office/drawing/2014/main" id="{E9B7893E-6550-9CD7-4DBF-A6885A23706B}"/>
                </a:ext>
              </a:extLst>
            </p:cNvPr>
            <p:cNvSpPr txBox="1"/>
            <p:nvPr/>
          </p:nvSpPr>
          <p:spPr>
            <a:xfrm>
              <a:off x="7097239" y="4408675"/>
              <a:ext cx="389513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27" name="BlokTextu 26">
              <a:extLst>
                <a:ext uri="{FF2B5EF4-FFF2-40B4-BE49-F238E27FC236}">
                  <a16:creationId xmlns:a16="http://schemas.microsoft.com/office/drawing/2014/main" id="{61CA1D2C-6A6C-F002-0F7E-2FEB982B255D}"/>
                </a:ext>
              </a:extLst>
            </p:cNvPr>
            <p:cNvSpPr txBox="1"/>
            <p:nvPr/>
          </p:nvSpPr>
          <p:spPr>
            <a:xfrm>
              <a:off x="5150772" y="4418336"/>
              <a:ext cx="44725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14</a:t>
              </a:r>
            </a:p>
          </p:txBody>
        </p:sp>
        <p:sp>
          <p:nvSpPr>
            <p:cNvPr id="28" name="BlokTextu 27">
              <a:extLst>
                <a:ext uri="{FF2B5EF4-FFF2-40B4-BE49-F238E27FC236}">
                  <a16:creationId xmlns:a16="http://schemas.microsoft.com/office/drawing/2014/main" id="{5FEB6FD0-98EB-2478-A39D-EF85A273ABD6}"/>
                </a:ext>
              </a:extLst>
            </p:cNvPr>
            <p:cNvSpPr txBox="1"/>
            <p:nvPr/>
          </p:nvSpPr>
          <p:spPr>
            <a:xfrm>
              <a:off x="6123995" y="4411374"/>
              <a:ext cx="389512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-</a:t>
              </a:r>
            </a:p>
          </p:txBody>
        </p:sp>
      </p:grpSp>
      <p:sp>
        <p:nvSpPr>
          <p:cNvPr id="29" name="BlokTextu 28">
            <a:extLst>
              <a:ext uri="{FF2B5EF4-FFF2-40B4-BE49-F238E27FC236}">
                <a16:creationId xmlns:a16="http://schemas.microsoft.com/office/drawing/2014/main" id="{01ADD0CB-E281-F7B7-D147-7F3317439E4E}"/>
              </a:ext>
            </a:extLst>
          </p:cNvPr>
          <p:cNvSpPr txBox="1"/>
          <p:nvPr/>
        </p:nvSpPr>
        <p:spPr>
          <a:xfrm>
            <a:off x="6357385" y="1783224"/>
            <a:ext cx="23323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/>
              <a:t>Výber z hlásenia výrobcov</a:t>
            </a:r>
          </a:p>
        </p:txBody>
      </p:sp>
      <p:cxnSp>
        <p:nvCxnSpPr>
          <p:cNvPr id="30" name="Rovná spojovacia šípka 29">
            <a:extLst>
              <a:ext uri="{FF2B5EF4-FFF2-40B4-BE49-F238E27FC236}">
                <a16:creationId xmlns:a16="http://schemas.microsoft.com/office/drawing/2014/main" id="{AC4FEFA8-30F4-73F6-62FC-2A01C3F06CA8}"/>
              </a:ext>
            </a:extLst>
          </p:cNvPr>
          <p:cNvCxnSpPr>
            <a:stCxn id="13" idx="3"/>
            <a:endCxn id="16" idx="1"/>
          </p:cNvCxnSpPr>
          <p:nvPr/>
        </p:nvCxnSpPr>
        <p:spPr>
          <a:xfrm>
            <a:off x="1721206" y="2765771"/>
            <a:ext cx="794378" cy="47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BlokTextu 2">
            <a:extLst>
              <a:ext uri="{FF2B5EF4-FFF2-40B4-BE49-F238E27FC236}">
                <a16:creationId xmlns:a16="http://schemas.microsoft.com/office/drawing/2014/main" id="{9D576897-B34C-5A91-D184-385064465487}"/>
              </a:ext>
            </a:extLst>
          </p:cNvPr>
          <p:cNvSpPr txBox="1"/>
          <p:nvPr/>
        </p:nvSpPr>
        <p:spPr>
          <a:xfrm>
            <a:off x="271073" y="3741399"/>
            <a:ext cx="112261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/>
              <a:t>Firma ABC, </a:t>
            </a:r>
            <a:r>
              <a:rPr lang="sk-SK" sz="1400" dirty="0" err="1"/>
              <a:t>s.r.o</a:t>
            </a:r>
            <a:r>
              <a:rPr lang="sk-SK" sz="1400" dirty="0"/>
              <a:t>. je výrobca elektriny. Vo svojom zariadení na výrobu elektriny vyrobila v roku 2023 100 MWh. Pri výrobe elektriny spotrebovala táto výrobňa 10 MWh na vlastnú technologickú spotrebu 10 MWh z vyrobenej elektriny a 5 MWh z dodanej elektriny z distribučnej siete DS, </a:t>
            </a:r>
            <a:r>
              <a:rPr lang="sk-SK" sz="1400" dirty="0" err="1"/>
              <a:t>s.r.o</a:t>
            </a:r>
            <a:r>
              <a:rPr lang="sk-SK" sz="1400" dirty="0"/>
              <a:t>, na ktorú je toto zariadenie napojené. Toto zariadenie nemalo žiadnu ostatnú vlastnú spotrebu. 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356ED007-9CC6-2AD0-183E-F0B0ABCF67D5}"/>
              </a:ext>
            </a:extLst>
          </p:cNvPr>
          <p:cNvSpPr txBox="1"/>
          <p:nvPr/>
        </p:nvSpPr>
        <p:spPr>
          <a:xfrm>
            <a:off x="267027" y="4406681"/>
            <a:ext cx="6096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100" i="1" dirty="0"/>
              <a:t>* Všetky použité čísla a modelácia situácie je fiktívna</a:t>
            </a:r>
          </a:p>
        </p:txBody>
      </p:sp>
      <p:sp>
        <p:nvSpPr>
          <p:cNvPr id="6" name="Obdĺžnik: zaoblené rohy 5">
            <a:extLst>
              <a:ext uri="{FF2B5EF4-FFF2-40B4-BE49-F238E27FC236}">
                <a16:creationId xmlns:a16="http://schemas.microsoft.com/office/drawing/2014/main" id="{0B60F42E-019B-CA54-E24A-B3A5087B1022}"/>
              </a:ext>
            </a:extLst>
          </p:cNvPr>
          <p:cNvSpPr/>
          <p:nvPr/>
        </p:nvSpPr>
        <p:spPr>
          <a:xfrm>
            <a:off x="410808" y="5193277"/>
            <a:ext cx="1271616" cy="67812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/>
              <a:t>Zariadenie na výrobu elektriny</a:t>
            </a:r>
          </a:p>
        </p:txBody>
      </p:sp>
      <p:sp>
        <p:nvSpPr>
          <p:cNvPr id="7" name="Obdĺžnik: zaoblené rohy 6">
            <a:extLst>
              <a:ext uri="{FF2B5EF4-FFF2-40B4-BE49-F238E27FC236}">
                <a16:creationId xmlns:a16="http://schemas.microsoft.com/office/drawing/2014/main" id="{3C89396D-94DA-8C56-5056-B6F8895D9C16}"/>
              </a:ext>
            </a:extLst>
          </p:cNvPr>
          <p:cNvSpPr/>
          <p:nvPr/>
        </p:nvSpPr>
        <p:spPr>
          <a:xfrm>
            <a:off x="331796" y="4849210"/>
            <a:ext cx="1416577" cy="1074596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1" name="BlokTextu 30">
            <a:extLst>
              <a:ext uri="{FF2B5EF4-FFF2-40B4-BE49-F238E27FC236}">
                <a16:creationId xmlns:a16="http://schemas.microsoft.com/office/drawing/2014/main" id="{8C0EEC19-FE7F-878D-4471-21BCDFC9FE27}"/>
              </a:ext>
            </a:extLst>
          </p:cNvPr>
          <p:cNvSpPr txBox="1"/>
          <p:nvPr/>
        </p:nvSpPr>
        <p:spPr>
          <a:xfrm>
            <a:off x="439605" y="4886097"/>
            <a:ext cx="12716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dirty="0">
                <a:solidFill>
                  <a:srgbClr val="FF0000"/>
                </a:solidFill>
              </a:rPr>
              <a:t>ABC, </a:t>
            </a:r>
            <a:r>
              <a:rPr lang="sk-SK" sz="1800" dirty="0" err="1">
                <a:solidFill>
                  <a:srgbClr val="FF0000"/>
                </a:solidFill>
              </a:rPr>
              <a:t>s.r.o</a:t>
            </a:r>
            <a:r>
              <a:rPr lang="sk-SK" sz="1800" dirty="0">
                <a:solidFill>
                  <a:srgbClr val="FF0000"/>
                </a:solidFill>
              </a:rPr>
              <a:t>.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2" name="Obdĺžnik: zaoblené rohy 31">
            <a:extLst>
              <a:ext uri="{FF2B5EF4-FFF2-40B4-BE49-F238E27FC236}">
                <a16:creationId xmlns:a16="http://schemas.microsoft.com/office/drawing/2014/main" id="{80D81242-C3CA-E2E9-92BA-82BE11457CA7}"/>
              </a:ext>
            </a:extLst>
          </p:cNvPr>
          <p:cNvSpPr/>
          <p:nvPr/>
        </p:nvSpPr>
        <p:spPr>
          <a:xfrm>
            <a:off x="2630195" y="5207903"/>
            <a:ext cx="1398380" cy="67812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/>
              <a:t>Distribučná sústava</a:t>
            </a:r>
          </a:p>
        </p:txBody>
      </p:sp>
      <p:sp>
        <p:nvSpPr>
          <p:cNvPr id="33" name="Obdĺžnik: zaoblené rohy 32">
            <a:extLst>
              <a:ext uri="{FF2B5EF4-FFF2-40B4-BE49-F238E27FC236}">
                <a16:creationId xmlns:a16="http://schemas.microsoft.com/office/drawing/2014/main" id="{9CDAD690-CA9B-C8FB-B071-26A8407875F0}"/>
              </a:ext>
            </a:extLst>
          </p:cNvPr>
          <p:cNvSpPr/>
          <p:nvPr/>
        </p:nvSpPr>
        <p:spPr>
          <a:xfrm>
            <a:off x="2542751" y="4837386"/>
            <a:ext cx="1554718" cy="1107722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4" name="BlokTextu 33">
            <a:extLst>
              <a:ext uri="{FF2B5EF4-FFF2-40B4-BE49-F238E27FC236}">
                <a16:creationId xmlns:a16="http://schemas.microsoft.com/office/drawing/2014/main" id="{4858E338-2F3E-2DFE-A1E8-D79D7ED1AF2E}"/>
              </a:ext>
            </a:extLst>
          </p:cNvPr>
          <p:cNvSpPr txBox="1"/>
          <p:nvPr/>
        </p:nvSpPr>
        <p:spPr>
          <a:xfrm>
            <a:off x="2798702" y="4894556"/>
            <a:ext cx="10664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dirty="0">
                <a:solidFill>
                  <a:srgbClr val="FF0000"/>
                </a:solidFill>
              </a:rPr>
              <a:t>DS, </a:t>
            </a:r>
            <a:r>
              <a:rPr lang="sk-SK" sz="1800" dirty="0" err="1">
                <a:solidFill>
                  <a:srgbClr val="FF0000"/>
                </a:solidFill>
              </a:rPr>
              <a:t>a.s</a:t>
            </a:r>
            <a:r>
              <a:rPr lang="sk-SK" sz="1800" dirty="0">
                <a:solidFill>
                  <a:srgbClr val="FF0000"/>
                </a:solidFill>
              </a:rPr>
              <a:t>.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5" name="BlokTextu 34">
            <a:extLst>
              <a:ext uri="{FF2B5EF4-FFF2-40B4-BE49-F238E27FC236}">
                <a16:creationId xmlns:a16="http://schemas.microsoft.com/office/drawing/2014/main" id="{B17AF174-4C78-7610-54DE-ECEF51A9858B}"/>
              </a:ext>
            </a:extLst>
          </p:cNvPr>
          <p:cNvSpPr txBox="1"/>
          <p:nvPr/>
        </p:nvSpPr>
        <p:spPr>
          <a:xfrm>
            <a:off x="1777917" y="5413104"/>
            <a:ext cx="8136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/>
              <a:t>90 MWh</a:t>
            </a:r>
          </a:p>
        </p:txBody>
      </p:sp>
      <p:grpSp>
        <p:nvGrpSpPr>
          <p:cNvPr id="36" name="Skupina 35">
            <a:extLst>
              <a:ext uri="{FF2B5EF4-FFF2-40B4-BE49-F238E27FC236}">
                <a16:creationId xmlns:a16="http://schemas.microsoft.com/office/drawing/2014/main" id="{6AF8CDEC-93BC-67BE-319E-A654DA4D0417}"/>
              </a:ext>
            </a:extLst>
          </p:cNvPr>
          <p:cNvGrpSpPr/>
          <p:nvPr/>
        </p:nvGrpSpPr>
        <p:grpSpPr>
          <a:xfrm>
            <a:off x="4612133" y="4742515"/>
            <a:ext cx="6912252" cy="1304862"/>
            <a:chOff x="763461" y="3421251"/>
            <a:chExt cx="6912252" cy="1304862"/>
          </a:xfrm>
        </p:grpSpPr>
        <p:pic>
          <p:nvPicPr>
            <p:cNvPr id="37" name="Obrázok 36">
              <a:extLst>
                <a:ext uri="{FF2B5EF4-FFF2-40B4-BE49-F238E27FC236}">
                  <a16:creationId xmlns:a16="http://schemas.microsoft.com/office/drawing/2014/main" id="{9F0D3889-2C8D-563D-40F2-40D05DAD98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34616" t="50967" r="10361" b="34954"/>
            <a:stretch/>
          </p:blipFill>
          <p:spPr>
            <a:xfrm>
              <a:off x="763461" y="3421251"/>
              <a:ext cx="6912252" cy="1225444"/>
            </a:xfrm>
            <a:prstGeom prst="rect">
              <a:avLst/>
            </a:prstGeom>
          </p:spPr>
        </p:pic>
        <p:sp>
          <p:nvSpPr>
            <p:cNvPr id="38" name="BlokTextu 37">
              <a:extLst>
                <a:ext uri="{FF2B5EF4-FFF2-40B4-BE49-F238E27FC236}">
                  <a16:creationId xmlns:a16="http://schemas.microsoft.com/office/drawing/2014/main" id="{A1804D31-ED51-6A6C-9BA8-989F6A0546F7}"/>
                </a:ext>
              </a:extLst>
            </p:cNvPr>
            <p:cNvSpPr txBox="1"/>
            <p:nvPr/>
          </p:nvSpPr>
          <p:spPr>
            <a:xfrm>
              <a:off x="898755" y="4403707"/>
              <a:ext cx="56856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100</a:t>
              </a:r>
            </a:p>
          </p:txBody>
        </p:sp>
        <p:sp>
          <p:nvSpPr>
            <p:cNvPr id="39" name="BlokTextu 38">
              <a:extLst>
                <a:ext uri="{FF2B5EF4-FFF2-40B4-BE49-F238E27FC236}">
                  <a16:creationId xmlns:a16="http://schemas.microsoft.com/office/drawing/2014/main" id="{7BD17664-8E34-34E2-D478-735229C58D61}"/>
                </a:ext>
              </a:extLst>
            </p:cNvPr>
            <p:cNvSpPr txBox="1"/>
            <p:nvPr/>
          </p:nvSpPr>
          <p:spPr>
            <a:xfrm>
              <a:off x="1677135" y="4408675"/>
              <a:ext cx="37070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15</a:t>
              </a:r>
            </a:p>
          </p:txBody>
        </p:sp>
        <p:sp>
          <p:nvSpPr>
            <p:cNvPr id="40" name="BlokTextu 39">
              <a:extLst>
                <a:ext uri="{FF2B5EF4-FFF2-40B4-BE49-F238E27FC236}">
                  <a16:creationId xmlns:a16="http://schemas.microsoft.com/office/drawing/2014/main" id="{8E611614-4A50-FF1C-FC5F-65978552808C}"/>
                </a:ext>
              </a:extLst>
            </p:cNvPr>
            <p:cNvSpPr txBox="1"/>
            <p:nvPr/>
          </p:nvSpPr>
          <p:spPr>
            <a:xfrm>
              <a:off x="2423397" y="4405633"/>
              <a:ext cx="37070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10</a:t>
              </a:r>
            </a:p>
          </p:txBody>
        </p:sp>
        <p:sp>
          <p:nvSpPr>
            <p:cNvPr id="41" name="BlokTextu 40">
              <a:extLst>
                <a:ext uri="{FF2B5EF4-FFF2-40B4-BE49-F238E27FC236}">
                  <a16:creationId xmlns:a16="http://schemas.microsoft.com/office/drawing/2014/main" id="{E49F1A8F-2A6A-41C6-5A63-CB825E14865D}"/>
                </a:ext>
              </a:extLst>
            </p:cNvPr>
            <p:cNvSpPr txBox="1"/>
            <p:nvPr/>
          </p:nvSpPr>
          <p:spPr>
            <a:xfrm>
              <a:off x="3194142" y="4403706"/>
              <a:ext cx="29848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42" name="BlokTextu 41">
              <a:extLst>
                <a:ext uri="{FF2B5EF4-FFF2-40B4-BE49-F238E27FC236}">
                  <a16:creationId xmlns:a16="http://schemas.microsoft.com/office/drawing/2014/main" id="{5D2399B8-0F35-E224-6A87-85A606FDD88E}"/>
                </a:ext>
              </a:extLst>
            </p:cNvPr>
            <p:cNvSpPr txBox="1"/>
            <p:nvPr/>
          </p:nvSpPr>
          <p:spPr>
            <a:xfrm>
              <a:off x="4140994" y="4400924"/>
              <a:ext cx="48702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43" name="BlokTextu 42">
              <a:extLst>
                <a:ext uri="{FF2B5EF4-FFF2-40B4-BE49-F238E27FC236}">
                  <a16:creationId xmlns:a16="http://schemas.microsoft.com/office/drawing/2014/main" id="{24E253F4-5F98-47D7-DC62-FA5D510D1DB6}"/>
                </a:ext>
              </a:extLst>
            </p:cNvPr>
            <p:cNvSpPr txBox="1"/>
            <p:nvPr/>
          </p:nvSpPr>
          <p:spPr>
            <a:xfrm>
              <a:off x="7097239" y="4408675"/>
              <a:ext cx="389513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44" name="BlokTextu 43">
              <a:extLst>
                <a:ext uri="{FF2B5EF4-FFF2-40B4-BE49-F238E27FC236}">
                  <a16:creationId xmlns:a16="http://schemas.microsoft.com/office/drawing/2014/main" id="{8029B314-7D2C-91A7-6FED-2E41684F7480}"/>
                </a:ext>
              </a:extLst>
            </p:cNvPr>
            <p:cNvSpPr txBox="1"/>
            <p:nvPr/>
          </p:nvSpPr>
          <p:spPr>
            <a:xfrm>
              <a:off x="5150772" y="4418336"/>
              <a:ext cx="44725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90</a:t>
              </a:r>
            </a:p>
          </p:txBody>
        </p:sp>
        <p:sp>
          <p:nvSpPr>
            <p:cNvPr id="45" name="BlokTextu 44">
              <a:extLst>
                <a:ext uri="{FF2B5EF4-FFF2-40B4-BE49-F238E27FC236}">
                  <a16:creationId xmlns:a16="http://schemas.microsoft.com/office/drawing/2014/main" id="{649C293F-EEF4-6787-36D3-5F5BFFD679E6}"/>
                </a:ext>
              </a:extLst>
            </p:cNvPr>
            <p:cNvSpPr txBox="1"/>
            <p:nvPr/>
          </p:nvSpPr>
          <p:spPr>
            <a:xfrm>
              <a:off x="6123995" y="4411374"/>
              <a:ext cx="389512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-</a:t>
              </a:r>
            </a:p>
          </p:txBody>
        </p:sp>
      </p:grpSp>
      <p:sp>
        <p:nvSpPr>
          <p:cNvPr id="46" name="BlokTextu 45">
            <a:extLst>
              <a:ext uri="{FF2B5EF4-FFF2-40B4-BE49-F238E27FC236}">
                <a16:creationId xmlns:a16="http://schemas.microsoft.com/office/drawing/2014/main" id="{60AE616E-8F55-35A9-98AD-00D319753240}"/>
              </a:ext>
            </a:extLst>
          </p:cNvPr>
          <p:cNvSpPr txBox="1"/>
          <p:nvPr/>
        </p:nvSpPr>
        <p:spPr>
          <a:xfrm>
            <a:off x="6384552" y="4403961"/>
            <a:ext cx="23323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/>
              <a:t>Výber z hlásenia výrobcov</a:t>
            </a:r>
          </a:p>
        </p:txBody>
      </p:sp>
      <p:cxnSp>
        <p:nvCxnSpPr>
          <p:cNvPr id="47" name="Rovná spojovacia šípka 46">
            <a:extLst>
              <a:ext uri="{FF2B5EF4-FFF2-40B4-BE49-F238E27FC236}">
                <a16:creationId xmlns:a16="http://schemas.microsoft.com/office/drawing/2014/main" id="{FF8AE5CB-EA1B-BA85-C0CA-758D64C7A755}"/>
              </a:ext>
            </a:extLst>
          </p:cNvPr>
          <p:cNvCxnSpPr>
            <a:stCxn id="7" idx="3"/>
            <a:endCxn id="33" idx="1"/>
          </p:cNvCxnSpPr>
          <p:nvPr/>
        </p:nvCxnSpPr>
        <p:spPr>
          <a:xfrm>
            <a:off x="1748373" y="5386508"/>
            <a:ext cx="794378" cy="47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BlokTextu 47">
            <a:extLst>
              <a:ext uri="{FF2B5EF4-FFF2-40B4-BE49-F238E27FC236}">
                <a16:creationId xmlns:a16="http://schemas.microsoft.com/office/drawing/2014/main" id="{A0ABE72A-0260-6455-5D10-331F36E31A6D}"/>
              </a:ext>
            </a:extLst>
          </p:cNvPr>
          <p:cNvSpPr txBox="1"/>
          <p:nvPr/>
        </p:nvSpPr>
        <p:spPr>
          <a:xfrm>
            <a:off x="1737920" y="4987487"/>
            <a:ext cx="8136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/>
              <a:t>5 MWh</a:t>
            </a:r>
          </a:p>
        </p:txBody>
      </p:sp>
      <p:cxnSp>
        <p:nvCxnSpPr>
          <p:cNvPr id="50" name="Rovná spojovacia šípka 49">
            <a:extLst>
              <a:ext uri="{FF2B5EF4-FFF2-40B4-BE49-F238E27FC236}">
                <a16:creationId xmlns:a16="http://schemas.microsoft.com/office/drawing/2014/main" id="{AD8EBC98-AC1F-3B87-B6E2-42192F3BD536}"/>
              </a:ext>
            </a:extLst>
          </p:cNvPr>
          <p:cNvCxnSpPr>
            <a:cxnSpLocks/>
          </p:cNvCxnSpPr>
          <p:nvPr/>
        </p:nvCxnSpPr>
        <p:spPr>
          <a:xfrm flipH="1" flipV="1">
            <a:off x="1748373" y="5294229"/>
            <a:ext cx="794378" cy="47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101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6BD78D2-2C62-5A37-7FA4-37DD6571FB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22CD859-D431-2222-57A0-A498B9DD9687}"/>
              </a:ext>
            </a:extLst>
          </p:cNvPr>
          <p:cNvSpPr txBox="1">
            <a:spLocks/>
          </p:cNvSpPr>
          <p:nvPr/>
        </p:nvSpPr>
        <p:spPr>
          <a:xfrm>
            <a:off x="1049448" y="486001"/>
            <a:ext cx="10327312" cy="352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>
                <a:solidFill>
                  <a:schemeClr val="bg1"/>
                </a:solidFill>
              </a:rPr>
              <a:t>Vzorový príklad ako vypĺňať hlásenie výrobcov  </a:t>
            </a:r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97E1BC03-D0DA-EF91-D672-7939D6D65B23}"/>
              </a:ext>
            </a:extLst>
          </p:cNvPr>
          <p:cNvSpPr txBox="1"/>
          <p:nvPr/>
        </p:nvSpPr>
        <p:spPr>
          <a:xfrm>
            <a:off x="922788" y="1266041"/>
            <a:ext cx="1083924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/>
              <a:t>Pr. Firma ABC, </a:t>
            </a:r>
            <a:r>
              <a:rPr lang="sk-SK" sz="1400" dirty="0" err="1"/>
              <a:t>s.r.o</a:t>
            </a:r>
            <a:r>
              <a:rPr lang="sk-SK" sz="1400" dirty="0"/>
              <a:t>.  je pekáreň. Na streche svojej pekárne má umiestnené zariadenie na výrobu elektriny zo slnečnej energie. </a:t>
            </a:r>
            <a:r>
              <a:rPr lang="sk-SK" sz="1400" dirty="0" err="1"/>
              <a:t>ABC,s.r.o</a:t>
            </a:r>
            <a:r>
              <a:rPr lang="sk-SK" sz="1400" dirty="0"/>
              <a:t> je teda zároveň prevádzkovateľom zariadenia na výrobu elektriny (výrobca) aj vlastníkom pekárne, tzn. 1 subjekt s 1 </a:t>
            </a:r>
            <a:r>
              <a:rPr lang="sk-SK" sz="1400" dirty="0" err="1"/>
              <a:t>IČOm</a:t>
            </a:r>
            <a:r>
              <a:rPr lang="sk-SK" sz="1400" dirty="0"/>
              <a:t>. Firma </a:t>
            </a:r>
            <a:r>
              <a:rPr lang="sk-SK" sz="1400" dirty="0" err="1"/>
              <a:t>ABC,s.r.o</a:t>
            </a:r>
            <a:r>
              <a:rPr lang="sk-SK" sz="1400" dirty="0"/>
              <a:t> je pripojená do distribučnej sústavy DS, </a:t>
            </a:r>
            <a:r>
              <a:rPr lang="sk-SK" sz="1400" dirty="0" err="1"/>
              <a:t>a.s</a:t>
            </a:r>
            <a:r>
              <a:rPr lang="sk-SK" sz="1400" dirty="0"/>
              <a:t>. Zariadenie na výrobu elektriny vyrobilo v roku  2023 na svorkách 1 MWh elektriny. Celé vyrobené množstvo spotrebovala pekáreň, pričom celková spotreba pekárne bola za rok 2023 vo výške 100 MWh. Z distribučnej sústavy odobrala pekáreň 99 MWh pre účely svojej prevádzky. </a:t>
            </a:r>
          </a:p>
        </p:txBody>
      </p:sp>
      <p:sp>
        <p:nvSpPr>
          <p:cNvPr id="10" name="Obdĺžnik: zaoblené rohy 9">
            <a:extLst>
              <a:ext uri="{FF2B5EF4-FFF2-40B4-BE49-F238E27FC236}">
                <a16:creationId xmlns:a16="http://schemas.microsoft.com/office/drawing/2014/main" id="{C572C47F-8C5D-8C72-59F9-3CA6F83698BB}"/>
              </a:ext>
            </a:extLst>
          </p:cNvPr>
          <p:cNvSpPr/>
          <p:nvPr/>
        </p:nvSpPr>
        <p:spPr>
          <a:xfrm>
            <a:off x="3512169" y="3176799"/>
            <a:ext cx="1453914" cy="67812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/>
              <a:t>Zariadenie na výrobu elektriny</a:t>
            </a:r>
          </a:p>
        </p:txBody>
      </p:sp>
      <p:sp>
        <p:nvSpPr>
          <p:cNvPr id="11" name="Obdĺžnik: zaoblené rohy 10">
            <a:extLst>
              <a:ext uri="{FF2B5EF4-FFF2-40B4-BE49-F238E27FC236}">
                <a16:creationId xmlns:a16="http://schemas.microsoft.com/office/drawing/2014/main" id="{616ACA2C-8E5D-269E-56F2-4EBF4150EA4B}"/>
              </a:ext>
            </a:extLst>
          </p:cNvPr>
          <p:cNvSpPr/>
          <p:nvPr/>
        </p:nvSpPr>
        <p:spPr>
          <a:xfrm>
            <a:off x="2659664" y="2733575"/>
            <a:ext cx="5013702" cy="1433593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FA76B471-AA45-A8FC-BBEF-C4157AF55C5B}"/>
              </a:ext>
            </a:extLst>
          </p:cNvPr>
          <p:cNvSpPr txBox="1"/>
          <p:nvPr/>
        </p:nvSpPr>
        <p:spPr>
          <a:xfrm>
            <a:off x="6560991" y="2690455"/>
            <a:ext cx="10664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dirty="0">
                <a:solidFill>
                  <a:srgbClr val="FF0000"/>
                </a:solidFill>
              </a:rPr>
              <a:t>ABC, </a:t>
            </a:r>
            <a:r>
              <a:rPr lang="sk-SK" sz="1800" dirty="0" err="1">
                <a:solidFill>
                  <a:srgbClr val="FF0000"/>
                </a:solidFill>
              </a:rPr>
              <a:t>s.r.o</a:t>
            </a:r>
            <a:r>
              <a:rPr lang="sk-SK" sz="1800" dirty="0">
                <a:solidFill>
                  <a:srgbClr val="FF0000"/>
                </a:solidFill>
              </a:rPr>
              <a:t> 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13" name="Obdĺžnik: zaoblené rohy 12">
            <a:extLst>
              <a:ext uri="{FF2B5EF4-FFF2-40B4-BE49-F238E27FC236}">
                <a16:creationId xmlns:a16="http://schemas.microsoft.com/office/drawing/2014/main" id="{1907A8E1-FD1E-D4C4-5DE5-18EB2D04AC99}"/>
              </a:ext>
            </a:extLst>
          </p:cNvPr>
          <p:cNvSpPr/>
          <p:nvPr/>
        </p:nvSpPr>
        <p:spPr>
          <a:xfrm>
            <a:off x="9512182" y="3145512"/>
            <a:ext cx="1398380" cy="67812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/>
              <a:t>Distribučná sústava</a:t>
            </a:r>
          </a:p>
        </p:txBody>
      </p:sp>
      <p:sp>
        <p:nvSpPr>
          <p:cNvPr id="14" name="Obdĺžnik: zaoblené rohy 13">
            <a:extLst>
              <a:ext uri="{FF2B5EF4-FFF2-40B4-BE49-F238E27FC236}">
                <a16:creationId xmlns:a16="http://schemas.microsoft.com/office/drawing/2014/main" id="{5519042D-F637-46BC-C90C-A94363A8EB05}"/>
              </a:ext>
            </a:extLst>
          </p:cNvPr>
          <p:cNvSpPr/>
          <p:nvPr/>
        </p:nvSpPr>
        <p:spPr>
          <a:xfrm>
            <a:off x="9273887" y="2787818"/>
            <a:ext cx="1837841" cy="1325106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5" name="Spojnica: zalomená 14">
            <a:extLst>
              <a:ext uri="{FF2B5EF4-FFF2-40B4-BE49-F238E27FC236}">
                <a16:creationId xmlns:a16="http://schemas.microsoft.com/office/drawing/2014/main" id="{47C930D4-EA7F-EAAA-9649-305518D71994}"/>
              </a:ext>
            </a:extLst>
          </p:cNvPr>
          <p:cNvCxnSpPr>
            <a:cxnSpLocks/>
            <a:stCxn id="14" idx="1"/>
            <a:endCxn id="11" idx="3"/>
          </p:cNvCxnSpPr>
          <p:nvPr/>
        </p:nvCxnSpPr>
        <p:spPr>
          <a:xfrm rot="10800000" flipV="1">
            <a:off x="7673367" y="3450370"/>
            <a:ext cx="1600521" cy="1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BlokTextu 15">
            <a:extLst>
              <a:ext uri="{FF2B5EF4-FFF2-40B4-BE49-F238E27FC236}">
                <a16:creationId xmlns:a16="http://schemas.microsoft.com/office/drawing/2014/main" id="{2D2D0B2A-B1A3-2020-13FF-B564F100C036}"/>
              </a:ext>
            </a:extLst>
          </p:cNvPr>
          <p:cNvSpPr txBox="1"/>
          <p:nvPr/>
        </p:nvSpPr>
        <p:spPr>
          <a:xfrm>
            <a:off x="7989474" y="3176798"/>
            <a:ext cx="8136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/>
              <a:t>99 MWh</a:t>
            </a:r>
          </a:p>
        </p:txBody>
      </p:sp>
      <p:sp>
        <p:nvSpPr>
          <p:cNvPr id="17" name="Obdĺžnik: zaoblené rohy 16">
            <a:extLst>
              <a:ext uri="{FF2B5EF4-FFF2-40B4-BE49-F238E27FC236}">
                <a16:creationId xmlns:a16="http://schemas.microsoft.com/office/drawing/2014/main" id="{FAD1EFA2-E838-C9D5-108E-30A508E21682}"/>
              </a:ext>
            </a:extLst>
          </p:cNvPr>
          <p:cNvSpPr/>
          <p:nvPr/>
        </p:nvSpPr>
        <p:spPr>
          <a:xfrm>
            <a:off x="5567885" y="3176799"/>
            <a:ext cx="1453914" cy="67812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/>
              <a:t>Pekáreň</a:t>
            </a:r>
          </a:p>
        </p:txBody>
      </p:sp>
      <p:cxnSp>
        <p:nvCxnSpPr>
          <p:cNvPr id="18" name="Rovná spojovacia šípka 17">
            <a:extLst>
              <a:ext uri="{FF2B5EF4-FFF2-40B4-BE49-F238E27FC236}">
                <a16:creationId xmlns:a16="http://schemas.microsoft.com/office/drawing/2014/main" id="{688A5A96-84BD-2DE8-C296-0AD16AD3D39D}"/>
              </a:ext>
            </a:extLst>
          </p:cNvPr>
          <p:cNvCxnSpPr>
            <a:stCxn id="10" idx="3"/>
            <a:endCxn id="17" idx="1"/>
          </p:cNvCxnSpPr>
          <p:nvPr/>
        </p:nvCxnSpPr>
        <p:spPr>
          <a:xfrm>
            <a:off x="4966083" y="3515863"/>
            <a:ext cx="6018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BlokTextu 18">
            <a:extLst>
              <a:ext uri="{FF2B5EF4-FFF2-40B4-BE49-F238E27FC236}">
                <a16:creationId xmlns:a16="http://schemas.microsoft.com/office/drawing/2014/main" id="{CF744EAE-7C0E-68A2-6315-0619F3566AFF}"/>
              </a:ext>
            </a:extLst>
          </p:cNvPr>
          <p:cNvSpPr txBox="1"/>
          <p:nvPr/>
        </p:nvSpPr>
        <p:spPr>
          <a:xfrm>
            <a:off x="4900068" y="3240212"/>
            <a:ext cx="91149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400" dirty="0"/>
              <a:t>1 MWh </a:t>
            </a:r>
          </a:p>
        </p:txBody>
      </p:sp>
      <p:grpSp>
        <p:nvGrpSpPr>
          <p:cNvPr id="20" name="Skupina 19">
            <a:extLst>
              <a:ext uri="{FF2B5EF4-FFF2-40B4-BE49-F238E27FC236}">
                <a16:creationId xmlns:a16="http://schemas.microsoft.com/office/drawing/2014/main" id="{634BE81D-7F98-5DA2-8F4C-E09D1D44E46F}"/>
              </a:ext>
            </a:extLst>
          </p:cNvPr>
          <p:cNvGrpSpPr/>
          <p:nvPr/>
        </p:nvGrpSpPr>
        <p:grpSpPr>
          <a:xfrm>
            <a:off x="2742576" y="4517478"/>
            <a:ext cx="6912252" cy="1304862"/>
            <a:chOff x="763461" y="3421251"/>
            <a:chExt cx="6912252" cy="1304862"/>
          </a:xfrm>
        </p:grpSpPr>
        <p:pic>
          <p:nvPicPr>
            <p:cNvPr id="21" name="Obrázok 20">
              <a:extLst>
                <a:ext uri="{FF2B5EF4-FFF2-40B4-BE49-F238E27FC236}">
                  <a16:creationId xmlns:a16="http://schemas.microsoft.com/office/drawing/2014/main" id="{89833E17-413D-83C6-09A0-82ADEE6F1A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34616" t="50967" r="10361" b="34954"/>
            <a:stretch/>
          </p:blipFill>
          <p:spPr>
            <a:xfrm>
              <a:off x="763461" y="3421251"/>
              <a:ext cx="6912252" cy="1225444"/>
            </a:xfrm>
            <a:prstGeom prst="rect">
              <a:avLst/>
            </a:prstGeom>
          </p:spPr>
        </p:pic>
        <p:sp>
          <p:nvSpPr>
            <p:cNvPr id="22" name="BlokTextu 21">
              <a:extLst>
                <a:ext uri="{FF2B5EF4-FFF2-40B4-BE49-F238E27FC236}">
                  <a16:creationId xmlns:a16="http://schemas.microsoft.com/office/drawing/2014/main" id="{EFB89997-5B3B-9730-F217-29425E3704B4}"/>
                </a:ext>
              </a:extLst>
            </p:cNvPr>
            <p:cNvSpPr txBox="1"/>
            <p:nvPr/>
          </p:nvSpPr>
          <p:spPr>
            <a:xfrm>
              <a:off x="898756" y="4403707"/>
              <a:ext cx="29848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3" name="BlokTextu 22">
              <a:extLst>
                <a:ext uri="{FF2B5EF4-FFF2-40B4-BE49-F238E27FC236}">
                  <a16:creationId xmlns:a16="http://schemas.microsoft.com/office/drawing/2014/main" id="{5C14FA67-5497-682B-0EC2-AF15F0666FC3}"/>
                </a:ext>
              </a:extLst>
            </p:cNvPr>
            <p:cNvSpPr txBox="1"/>
            <p:nvPr/>
          </p:nvSpPr>
          <p:spPr>
            <a:xfrm>
              <a:off x="1677136" y="4408675"/>
              <a:ext cx="29848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24" name="BlokTextu 23">
              <a:extLst>
                <a:ext uri="{FF2B5EF4-FFF2-40B4-BE49-F238E27FC236}">
                  <a16:creationId xmlns:a16="http://schemas.microsoft.com/office/drawing/2014/main" id="{407A74CE-2CC1-7648-68BE-7B064501B223}"/>
                </a:ext>
              </a:extLst>
            </p:cNvPr>
            <p:cNvSpPr txBox="1"/>
            <p:nvPr/>
          </p:nvSpPr>
          <p:spPr>
            <a:xfrm>
              <a:off x="2446812" y="4404800"/>
              <a:ext cx="29848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25" name="BlokTextu 24">
              <a:extLst>
                <a:ext uri="{FF2B5EF4-FFF2-40B4-BE49-F238E27FC236}">
                  <a16:creationId xmlns:a16="http://schemas.microsoft.com/office/drawing/2014/main" id="{A63AA8FD-3E1A-D1BA-ABC1-5909902A393E}"/>
                </a:ext>
              </a:extLst>
            </p:cNvPr>
            <p:cNvSpPr txBox="1"/>
            <p:nvPr/>
          </p:nvSpPr>
          <p:spPr>
            <a:xfrm>
              <a:off x="3194142" y="4403706"/>
              <a:ext cx="29848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26" name="BlokTextu 25">
              <a:extLst>
                <a:ext uri="{FF2B5EF4-FFF2-40B4-BE49-F238E27FC236}">
                  <a16:creationId xmlns:a16="http://schemas.microsoft.com/office/drawing/2014/main" id="{37D26818-CADE-E683-FCDB-8F5B57045C3C}"/>
                </a:ext>
              </a:extLst>
            </p:cNvPr>
            <p:cNvSpPr txBox="1"/>
            <p:nvPr/>
          </p:nvSpPr>
          <p:spPr>
            <a:xfrm>
              <a:off x="4140994" y="4400924"/>
              <a:ext cx="48702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100</a:t>
              </a:r>
            </a:p>
          </p:txBody>
        </p:sp>
        <p:sp>
          <p:nvSpPr>
            <p:cNvPr id="27" name="BlokTextu 26">
              <a:extLst>
                <a:ext uri="{FF2B5EF4-FFF2-40B4-BE49-F238E27FC236}">
                  <a16:creationId xmlns:a16="http://schemas.microsoft.com/office/drawing/2014/main" id="{DD33505F-136E-F744-A59F-0C22D5304D25}"/>
                </a:ext>
              </a:extLst>
            </p:cNvPr>
            <p:cNvSpPr txBox="1"/>
            <p:nvPr/>
          </p:nvSpPr>
          <p:spPr>
            <a:xfrm>
              <a:off x="7023511" y="4416151"/>
              <a:ext cx="389513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99</a:t>
              </a:r>
            </a:p>
          </p:txBody>
        </p:sp>
        <p:sp>
          <p:nvSpPr>
            <p:cNvPr id="28" name="BlokTextu 27">
              <a:extLst>
                <a:ext uri="{FF2B5EF4-FFF2-40B4-BE49-F238E27FC236}">
                  <a16:creationId xmlns:a16="http://schemas.microsoft.com/office/drawing/2014/main" id="{1C8B5E20-8ED8-D05E-FEA3-0F613F58D97F}"/>
                </a:ext>
              </a:extLst>
            </p:cNvPr>
            <p:cNvSpPr txBox="1"/>
            <p:nvPr/>
          </p:nvSpPr>
          <p:spPr>
            <a:xfrm>
              <a:off x="5150772" y="4418336"/>
              <a:ext cx="29848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29" name="BlokTextu 28">
              <a:extLst>
                <a:ext uri="{FF2B5EF4-FFF2-40B4-BE49-F238E27FC236}">
                  <a16:creationId xmlns:a16="http://schemas.microsoft.com/office/drawing/2014/main" id="{96E285AB-618A-2C27-FD18-5505B211ECB1}"/>
                </a:ext>
              </a:extLst>
            </p:cNvPr>
            <p:cNvSpPr txBox="1"/>
            <p:nvPr/>
          </p:nvSpPr>
          <p:spPr>
            <a:xfrm>
              <a:off x="6123995" y="4411374"/>
              <a:ext cx="29848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1400" dirty="0">
                  <a:solidFill>
                    <a:srgbClr val="FF0000"/>
                  </a:solidFill>
                </a:rPr>
                <a:t>0</a:t>
              </a:r>
            </a:p>
          </p:txBody>
        </p:sp>
      </p:grpSp>
      <p:sp>
        <p:nvSpPr>
          <p:cNvPr id="30" name="BlokTextu 29">
            <a:extLst>
              <a:ext uri="{FF2B5EF4-FFF2-40B4-BE49-F238E27FC236}">
                <a16:creationId xmlns:a16="http://schemas.microsoft.com/office/drawing/2014/main" id="{ABE22935-E52C-7856-3751-B2C5C6FD4EF7}"/>
              </a:ext>
            </a:extLst>
          </p:cNvPr>
          <p:cNvSpPr txBox="1"/>
          <p:nvPr/>
        </p:nvSpPr>
        <p:spPr>
          <a:xfrm>
            <a:off x="10107970" y="2783362"/>
            <a:ext cx="10664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dirty="0">
                <a:solidFill>
                  <a:srgbClr val="FF0000"/>
                </a:solidFill>
              </a:rPr>
              <a:t>DS, </a:t>
            </a:r>
            <a:r>
              <a:rPr lang="sk-SK" sz="1800" dirty="0" err="1">
                <a:solidFill>
                  <a:srgbClr val="FF0000"/>
                </a:solidFill>
              </a:rPr>
              <a:t>a.s</a:t>
            </a:r>
            <a:r>
              <a:rPr lang="sk-SK" sz="1800" dirty="0">
                <a:solidFill>
                  <a:srgbClr val="FF0000"/>
                </a:solidFill>
              </a:rPr>
              <a:t>.</a:t>
            </a:r>
            <a:endParaRPr lang="sk-SK" dirty="0">
              <a:solidFill>
                <a:srgbClr val="FF0000"/>
              </a:solidFill>
            </a:endParaRPr>
          </a:p>
        </p:txBody>
      </p:sp>
      <p:cxnSp>
        <p:nvCxnSpPr>
          <p:cNvPr id="31" name="Rovná spojovacia šípka 30">
            <a:extLst>
              <a:ext uri="{FF2B5EF4-FFF2-40B4-BE49-F238E27FC236}">
                <a16:creationId xmlns:a16="http://schemas.microsoft.com/office/drawing/2014/main" id="{625FFE04-393B-000C-EAE3-792366D438ED}"/>
              </a:ext>
            </a:extLst>
          </p:cNvPr>
          <p:cNvCxnSpPr/>
          <p:nvPr/>
        </p:nvCxnSpPr>
        <p:spPr>
          <a:xfrm>
            <a:off x="7673366" y="3670438"/>
            <a:ext cx="16005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BlokTextu 31">
            <a:extLst>
              <a:ext uri="{FF2B5EF4-FFF2-40B4-BE49-F238E27FC236}">
                <a16:creationId xmlns:a16="http://schemas.microsoft.com/office/drawing/2014/main" id="{61B1A425-E31B-9872-0B44-B0078C8679A8}"/>
              </a:ext>
            </a:extLst>
          </p:cNvPr>
          <p:cNvSpPr txBox="1"/>
          <p:nvPr/>
        </p:nvSpPr>
        <p:spPr>
          <a:xfrm>
            <a:off x="8000047" y="3642529"/>
            <a:ext cx="8136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/>
              <a:t>0 MWh</a:t>
            </a:r>
          </a:p>
        </p:txBody>
      </p:sp>
      <p:sp>
        <p:nvSpPr>
          <p:cNvPr id="33" name="BlokTextu 32">
            <a:extLst>
              <a:ext uri="{FF2B5EF4-FFF2-40B4-BE49-F238E27FC236}">
                <a16:creationId xmlns:a16="http://schemas.microsoft.com/office/drawing/2014/main" id="{39E33941-7E21-C24E-9962-E497AF678EF5}"/>
              </a:ext>
            </a:extLst>
          </p:cNvPr>
          <p:cNvSpPr txBox="1"/>
          <p:nvPr/>
        </p:nvSpPr>
        <p:spPr>
          <a:xfrm>
            <a:off x="906739" y="2360503"/>
            <a:ext cx="6096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100" i="1" dirty="0"/>
              <a:t>* Všetky použité čísla a modelácia situácie je fiktívna</a:t>
            </a:r>
          </a:p>
        </p:txBody>
      </p:sp>
      <p:sp>
        <p:nvSpPr>
          <p:cNvPr id="34" name="BlokTextu 33">
            <a:extLst>
              <a:ext uri="{FF2B5EF4-FFF2-40B4-BE49-F238E27FC236}">
                <a16:creationId xmlns:a16="http://schemas.microsoft.com/office/drawing/2014/main" id="{7BDE5EBB-1AC4-8187-8941-95C1632FC9BA}"/>
              </a:ext>
            </a:extLst>
          </p:cNvPr>
          <p:cNvSpPr txBox="1"/>
          <p:nvPr/>
        </p:nvSpPr>
        <p:spPr>
          <a:xfrm>
            <a:off x="327266" y="4925894"/>
            <a:ext cx="23323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/>
              <a:t>Výber z hlásenia výrobcov</a:t>
            </a:r>
          </a:p>
        </p:txBody>
      </p:sp>
      <p:sp>
        <p:nvSpPr>
          <p:cNvPr id="35" name="BlokTextu 34">
            <a:extLst>
              <a:ext uri="{FF2B5EF4-FFF2-40B4-BE49-F238E27FC236}">
                <a16:creationId xmlns:a16="http://schemas.microsoft.com/office/drawing/2014/main" id="{96F62B3E-A4A7-50C1-BA1E-89E1CDD65693}"/>
              </a:ext>
            </a:extLst>
          </p:cNvPr>
          <p:cNvSpPr txBox="1"/>
          <p:nvPr/>
        </p:nvSpPr>
        <p:spPr>
          <a:xfrm>
            <a:off x="998229" y="90340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dirty="0">
                <a:solidFill>
                  <a:schemeClr val="tx1"/>
                </a:solidFill>
              </a:rPr>
              <a:t>c) 1 subjekt je: PO výrobca + iný predmet činnosti</a:t>
            </a:r>
          </a:p>
        </p:txBody>
      </p:sp>
    </p:spTree>
    <p:extLst>
      <p:ext uri="{BB962C8B-B14F-4D97-AF65-F5344CB8AC3E}">
        <p14:creationId xmlns:p14="http://schemas.microsoft.com/office/powerpoint/2010/main" val="3456865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1868</Words>
  <Application>Microsoft Office PowerPoint</Application>
  <PresentationFormat>Širokouhlá</PresentationFormat>
  <Paragraphs>299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</vt:lpstr>
      <vt:lpstr>Calibri Light</vt:lpstr>
      <vt:lpstr>Open Sans</vt:lpstr>
      <vt:lpstr>Office Theme</vt:lpstr>
      <vt:lpstr>Pomocný materiál pri vypĺňaní hlásenia výrobcov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Pomocný materiál pri vypĺňaní hlásenia výrobcov</dc:title>
  <dc:creator>Peter</dc:creator>
  <cp:lastModifiedBy>oros</cp:lastModifiedBy>
  <cp:revision>8</cp:revision>
  <cp:lastPrinted>2024-02-20T08:04:19Z</cp:lastPrinted>
  <dcterms:created xsi:type="dcterms:W3CDTF">2021-11-01T15:11:51Z</dcterms:created>
  <dcterms:modified xsi:type="dcterms:W3CDTF">2025-03-24T12:07:03Z</dcterms:modified>
</cp:coreProperties>
</file>