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37FF8-65B7-9797-E58B-DD33840B2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D606A9-A1BE-F059-2097-AE42079E5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70B8959-EEC2-AD43-EA8D-723FEB09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05AD1EA-AA7E-ABB0-53FA-8FF7C1BA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DEE8D7B-C5A5-01A4-F386-B8BC83E9F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473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C846B-B440-2848-F10F-852E076CE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B3ED1E0-4339-93F8-FFF1-B8CDA4DF7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9126061-24B6-BC67-5594-DB39DF7C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4A37A49-E5FD-B2EE-EF01-5928225C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953A750-9E93-8172-1176-929D9BE5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632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EA76008-930B-8D77-314B-F78646B4C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53CB294-0929-B3F3-7E66-7A1157094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1CC8E3D-FF18-5728-1398-2F20804D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F57A47-4D0E-314E-C15D-95BBCF46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B7CEA5-BFED-5F41-13F1-E6793F2F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975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298F-A5D9-CFDF-459C-428183FA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A5A005-632E-11F5-2DE9-F0FA30A2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99F605F-9277-3141-FE64-503C393C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6A4DE01-39C3-D258-64C3-02157908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FCBF85-269C-8160-C77D-06C4D95D3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466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BAFC8-D548-D4A6-996E-C6E8BF24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A67E15-5E90-C98E-9FE1-6084F636B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4FF387-1FC3-4019-DF56-56E1BD2D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C9F9F87-35D8-1D5A-6BD9-D2FC6840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0AEE09D-24DF-EE96-0208-F74E929C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49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3A52D-413B-77E6-C076-4B2655D59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48BFEB-4ED7-5862-C8D9-B641536E5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7B4FCDD-EDBA-9D91-3D60-4D30C2455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1EA1E7D-FEB8-6655-9525-C270958D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002FE2F-98D2-8CB6-EB02-7F0314E21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198C456-C13E-D5A4-4561-9C889BF8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75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74148-BA1A-A5AB-A114-A30D371B7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DD55FA-87E9-AAF9-4BF5-68FAA49BE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B52A3E-8637-B2A1-DC28-396682140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F0CF27-53E9-DD97-5FB2-B14C292ED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DB5F25C-EB5A-7DAB-ACC0-561F76F5F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87E5B5E-11F6-FFDD-2F65-3AEAD549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8528481-D9B0-8BD1-092A-E88BAD82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A8B5471-A1C9-07BE-C79E-009A3AC6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409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33F65-A492-3F81-E363-E8414A32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207C73D-3A9D-0761-C3E9-4655E850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D2F2905-1257-5FAB-6A1C-5E94EAD80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FBEE981-3229-DA1E-D32E-96ABAECC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417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D6686DE-B9C2-15D8-2F7E-3D4E0B082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080A47B-9E0E-4AB2-0B82-52855BF2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CCAC4A9-7E23-BFD0-A1B8-E7D8CCD3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109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32FCD-2441-6162-FE9E-C14BDAE1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A5BAC4-3D22-89AF-2A59-C8B39E8C5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B41969-AAF8-EB8B-DF98-7184CD2D8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1FD7182-D59D-65A2-F2F1-E37CA33AE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C592A12-1382-B524-FAE2-BD028721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462BD15-43D2-CD0C-0B8B-54AC4C26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610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E0E6A-4B64-8C00-6AC2-E8B2ACAE6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4BDBA2A-E5CF-36A4-9A30-F9BA16552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8B2186-37B9-E0CE-CAC3-2555E8BF8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584184-300F-D832-C9B7-ED051023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C86F8B8-F8BA-7F0D-AA9B-42946785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63EE2F0-26C5-BC94-90F6-9DD1B5357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272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B7124B6-3BCA-F011-A766-59F34D781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1AFAED-20D8-376C-14B2-6B8B7E603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21451F-375B-9956-5C5A-594408B82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EEED2-DDFE-48A9-9D7C-7C105FB1B5E1}" type="datetimeFigureOut">
              <a:rPr lang="sk-SK" smtClean="0"/>
              <a:t>24. 3. 2025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52D861A-D930-C810-8725-DD4999D6A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4E80225-2EE0-9EDA-C83E-148FA82F7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4D2F-EF9E-4B37-9D3E-0CD8C1E267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547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ĺžnik: zaoblené rohy 17">
            <a:extLst>
              <a:ext uri="{FF2B5EF4-FFF2-40B4-BE49-F238E27FC236}">
                <a16:creationId xmlns:a16="http://schemas.microsoft.com/office/drawing/2014/main" id="{4744BB63-E51C-5C5F-B84A-BF489E86D0EB}"/>
              </a:ext>
            </a:extLst>
          </p:cNvPr>
          <p:cNvSpPr/>
          <p:nvPr/>
        </p:nvSpPr>
        <p:spPr>
          <a:xfrm>
            <a:off x="9229136" y="5441494"/>
            <a:ext cx="2674246" cy="123392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b="1" dirty="0">
                <a:solidFill>
                  <a:srgbClr val="0070C0"/>
                </a:solidFill>
              </a:rPr>
              <a:t>DODÁVKA PRIAMYM VEDENÍM - </a:t>
            </a:r>
            <a:r>
              <a:rPr lang="sk-SK" sz="1400" dirty="0">
                <a:solidFill>
                  <a:srgbClr val="0070C0"/>
                </a:solidFill>
              </a:rPr>
              <a:t>Dodávka elektriny vyrobenej v zdroji (generátore) priamym vedením </a:t>
            </a:r>
            <a:r>
              <a:rPr lang="sk-SK" sz="1400" b="1" dirty="0">
                <a:solidFill>
                  <a:srgbClr val="0070C0"/>
                </a:solidFill>
              </a:rPr>
              <a:t>pre KONCOVÝCH ODBERATEĽOV </a:t>
            </a:r>
            <a:r>
              <a:rPr lang="sk-SK" sz="1400" dirty="0">
                <a:solidFill>
                  <a:srgbClr val="0070C0"/>
                </a:solidFill>
              </a:rPr>
              <a:t>elektriny  v MWh</a:t>
            </a:r>
          </a:p>
        </p:txBody>
      </p:sp>
      <p:sp>
        <p:nvSpPr>
          <p:cNvPr id="8" name="Obdĺžnik: zaoblené rohy 7">
            <a:extLst>
              <a:ext uri="{FF2B5EF4-FFF2-40B4-BE49-F238E27FC236}">
                <a16:creationId xmlns:a16="http://schemas.microsoft.com/office/drawing/2014/main" id="{31E1746F-7DB7-B31B-896F-03DBC5F49C5B}"/>
              </a:ext>
            </a:extLst>
          </p:cNvPr>
          <p:cNvSpPr/>
          <p:nvPr/>
        </p:nvSpPr>
        <p:spPr>
          <a:xfrm>
            <a:off x="215782" y="988302"/>
            <a:ext cx="6310854" cy="30442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2E15FFBF-C32A-EB64-9C8C-648561BAFF22}"/>
              </a:ext>
            </a:extLst>
          </p:cNvPr>
          <p:cNvSpPr txBox="1"/>
          <p:nvPr/>
        </p:nvSpPr>
        <p:spPr>
          <a:xfrm>
            <a:off x="-35813" y="1119732"/>
            <a:ext cx="2087872" cy="38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sk-SK" dirty="0">
                <a:solidFill>
                  <a:srgbClr val="FF0000"/>
                </a:solidFill>
              </a:rPr>
              <a:t>ÝROBCA </a:t>
            </a:r>
          </a:p>
        </p:txBody>
      </p:sp>
      <p:sp>
        <p:nvSpPr>
          <p:cNvPr id="23" name="Obdĺžnik: zaoblené rohy 22">
            <a:extLst>
              <a:ext uri="{FF2B5EF4-FFF2-40B4-BE49-F238E27FC236}">
                <a16:creationId xmlns:a16="http://schemas.microsoft.com/office/drawing/2014/main" id="{50991616-530F-93D8-DC05-B70E60C3CDD2}"/>
              </a:ext>
            </a:extLst>
          </p:cNvPr>
          <p:cNvSpPr/>
          <p:nvPr/>
        </p:nvSpPr>
        <p:spPr>
          <a:xfrm>
            <a:off x="334878" y="4085931"/>
            <a:ext cx="8149429" cy="1226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Obdĺžnik: zaoblené rohy 8">
            <a:extLst>
              <a:ext uri="{FF2B5EF4-FFF2-40B4-BE49-F238E27FC236}">
                <a16:creationId xmlns:a16="http://schemas.microsoft.com/office/drawing/2014/main" id="{DAFC968A-777F-DFD7-6F45-22E278FCBDC6}"/>
              </a:ext>
            </a:extLst>
          </p:cNvPr>
          <p:cNvSpPr/>
          <p:nvPr/>
        </p:nvSpPr>
        <p:spPr>
          <a:xfrm>
            <a:off x="3686215" y="1360784"/>
            <a:ext cx="2674246" cy="1109889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b="1" dirty="0"/>
              <a:t>VLASTNÁ SPOTREBA </a:t>
            </a:r>
            <a:r>
              <a:rPr lang="sk-SK" sz="1400" dirty="0"/>
              <a:t>elektriny pri  výrobe elektriny v zdroji / generátore v MWh</a:t>
            </a:r>
          </a:p>
        </p:txBody>
      </p:sp>
      <p:sp>
        <p:nvSpPr>
          <p:cNvPr id="28" name="Obdĺžnik: zaoblené rohy 27">
            <a:extLst>
              <a:ext uri="{FF2B5EF4-FFF2-40B4-BE49-F238E27FC236}">
                <a16:creationId xmlns:a16="http://schemas.microsoft.com/office/drawing/2014/main" id="{F0344A16-5AAF-A524-CA88-851D9E00E154}"/>
              </a:ext>
            </a:extLst>
          </p:cNvPr>
          <p:cNvSpPr/>
          <p:nvPr/>
        </p:nvSpPr>
        <p:spPr>
          <a:xfrm>
            <a:off x="3679639" y="3159048"/>
            <a:ext cx="2674246" cy="73863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b="1" dirty="0"/>
              <a:t>OSTATNÁ VLASTNÁ SPOTREBA </a:t>
            </a:r>
            <a:r>
              <a:rPr lang="sk-SK" sz="1400" dirty="0"/>
              <a:t>- elektrina pre vlastné využitie bez vlastnej spotreby v MWh </a:t>
            </a:r>
          </a:p>
        </p:txBody>
      </p:sp>
      <p:sp>
        <p:nvSpPr>
          <p:cNvPr id="30" name="Obdĺžnik: zaoblené rohy 29">
            <a:extLst>
              <a:ext uri="{FF2B5EF4-FFF2-40B4-BE49-F238E27FC236}">
                <a16:creationId xmlns:a16="http://schemas.microsoft.com/office/drawing/2014/main" id="{1E08078C-E9D1-6C8C-AF53-8ADD6C3F3E34}"/>
              </a:ext>
            </a:extLst>
          </p:cNvPr>
          <p:cNvSpPr/>
          <p:nvPr/>
        </p:nvSpPr>
        <p:spPr>
          <a:xfrm>
            <a:off x="3693800" y="4144260"/>
            <a:ext cx="2674246" cy="111263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400" b="1" dirty="0"/>
              <a:t>DODÁVKA DO SÚSTAVY - </a:t>
            </a:r>
            <a:r>
              <a:rPr lang="sk-SK" sz="1400" dirty="0"/>
              <a:t>Dodávka elektriny vyrobenej v zdroji (generátore) do distribučnej / prenosovej sústavy v MWh</a:t>
            </a:r>
          </a:p>
        </p:txBody>
      </p:sp>
      <p:sp>
        <p:nvSpPr>
          <p:cNvPr id="31" name="Obdĺžnik: zaoblené rohy 30">
            <a:extLst>
              <a:ext uri="{FF2B5EF4-FFF2-40B4-BE49-F238E27FC236}">
                <a16:creationId xmlns:a16="http://schemas.microsoft.com/office/drawing/2014/main" id="{9E521752-3058-9F89-A7D4-E9722DFBDB42}"/>
              </a:ext>
            </a:extLst>
          </p:cNvPr>
          <p:cNvSpPr/>
          <p:nvPr/>
        </p:nvSpPr>
        <p:spPr>
          <a:xfrm>
            <a:off x="334878" y="2282661"/>
            <a:ext cx="2423431" cy="110526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chemeClr val="bg1"/>
                </a:solidFill>
              </a:rPr>
              <a:t>VÝROBA ELEKTRINY </a:t>
            </a:r>
            <a:r>
              <a:rPr lang="sk-SK" sz="1400" dirty="0">
                <a:solidFill>
                  <a:schemeClr val="bg1"/>
                </a:solidFill>
              </a:rPr>
              <a:t>- množstvo elektriny vyrobené na svorkách zdroja / generátora v MWh</a:t>
            </a:r>
          </a:p>
        </p:txBody>
      </p:sp>
      <p:sp>
        <p:nvSpPr>
          <p:cNvPr id="46" name="Obdĺžnik: zaoblené rohy 45">
            <a:extLst>
              <a:ext uri="{FF2B5EF4-FFF2-40B4-BE49-F238E27FC236}">
                <a16:creationId xmlns:a16="http://schemas.microsoft.com/office/drawing/2014/main" id="{314EC060-F565-BCD1-E349-9F8ED4FBA33A}"/>
              </a:ext>
            </a:extLst>
          </p:cNvPr>
          <p:cNvSpPr/>
          <p:nvPr/>
        </p:nvSpPr>
        <p:spPr>
          <a:xfrm>
            <a:off x="447337" y="4144258"/>
            <a:ext cx="2325133" cy="111263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chemeClr val="bg1"/>
                </a:solidFill>
              </a:rPr>
              <a:t>ELEKTRINA ODOBRANÁ ZO SÚSTAVY - odber elektriny z distribučnej alebo prenosovej sústavy pre účely VS a OVS ZVE v MWh</a:t>
            </a:r>
          </a:p>
        </p:txBody>
      </p:sp>
      <p:sp>
        <p:nvSpPr>
          <p:cNvPr id="50" name="Obdĺžnik: zaoblené rohy 49">
            <a:extLst>
              <a:ext uri="{FF2B5EF4-FFF2-40B4-BE49-F238E27FC236}">
                <a16:creationId xmlns:a16="http://schemas.microsoft.com/office/drawing/2014/main" id="{AB02CE1F-3570-1BE2-4B03-75247F580F1B}"/>
              </a:ext>
            </a:extLst>
          </p:cNvPr>
          <p:cNvSpPr/>
          <p:nvPr/>
        </p:nvSpPr>
        <p:spPr>
          <a:xfrm>
            <a:off x="6554001" y="970891"/>
            <a:ext cx="5786548" cy="16487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VLASTNÁ SPOTREBA elektriny pri výrobe elektriny je technologická vlastná spotreba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 elektriny v </a:t>
            </a:r>
          </a:p>
          <a:p>
            <a:r>
              <a:rPr lang="sk-SK" sz="1200" dirty="0">
                <a:solidFill>
                  <a:schemeClr val="tx1"/>
                </a:solidFill>
                <a:latin typeface="Open Sans" panose="020B0606030504020204" pitchFamily="34" charset="0"/>
              </a:rPr>
              <a:t>-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stavebnej časti zariadenia na výrobu elektriny</a:t>
            </a:r>
            <a:endParaRPr lang="sk-SK" sz="1200" dirty="0">
              <a:solidFill>
                <a:schemeClr val="tx1"/>
              </a:solidFill>
              <a:latin typeface="Open Sans" panose="020B0606030504020204" pitchFamily="34" charset="0"/>
            </a:endParaRPr>
          </a:p>
          <a:p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- technologickej časti zariadenia na výrobu elektriny</a:t>
            </a:r>
          </a:p>
          <a:p>
            <a:r>
              <a:rPr lang="sk-SK" sz="1200" dirty="0">
                <a:solidFill>
                  <a:schemeClr val="tx1"/>
                </a:solidFill>
                <a:latin typeface="Open Sans" panose="020B0606030504020204" pitchFamily="34" charset="0"/>
              </a:rPr>
              <a:t>-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v pomocných prevádzkach výrobcu elektriny </a:t>
            </a:r>
          </a:p>
          <a:p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slúžiacich na výrobu elektriny v mieste umiestnenia zariadenia na výrobu elektriny, ktorá nepresahuje výrobu elektriny v zariadení na výrobu elektriny v štvrťhodinovom rozlíšení</a:t>
            </a:r>
            <a:endParaRPr lang="sk-SK" sz="1200" dirty="0">
              <a:solidFill>
                <a:schemeClr val="tx1"/>
              </a:solidFill>
            </a:endParaRPr>
          </a:p>
        </p:txBody>
      </p:sp>
      <p:sp>
        <p:nvSpPr>
          <p:cNvPr id="94" name="Obdĺžnik: zaoblené rohy 93">
            <a:extLst>
              <a:ext uri="{FF2B5EF4-FFF2-40B4-BE49-F238E27FC236}">
                <a16:creationId xmlns:a16="http://schemas.microsoft.com/office/drawing/2014/main" id="{9DDFCA85-6DBA-9C69-54CB-0099C4FBDD93}"/>
              </a:ext>
            </a:extLst>
          </p:cNvPr>
          <p:cNvSpPr/>
          <p:nvPr/>
        </p:nvSpPr>
        <p:spPr>
          <a:xfrm>
            <a:off x="6592141" y="3286784"/>
            <a:ext cx="5680368" cy="601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OSTATNÁ </a:t>
            </a:r>
            <a:r>
              <a:rPr lang="sk-SK" sz="1200" b="1" dirty="0">
                <a:solidFill>
                  <a:schemeClr val="tx1"/>
                </a:solidFill>
                <a:latin typeface="Open Sans" panose="020B0606030504020204" pitchFamily="34" charset="0"/>
              </a:rPr>
              <a:t>VLASTNÁ SPOTREBA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elektriny výrobcu elektriny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je spotreba elektriny výrobcu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elektriny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okrem vlastnej spotreby </a:t>
            </a:r>
            <a:r>
              <a:rPr lang="sk-SK" sz="1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elektriny pri výrobe elektriny</a:t>
            </a:r>
            <a:endParaRPr lang="sk-SK" sz="1200" dirty="0">
              <a:solidFill>
                <a:schemeClr val="tx1"/>
              </a:solidFill>
            </a:endParaRPr>
          </a:p>
        </p:txBody>
      </p:sp>
      <p:cxnSp>
        <p:nvCxnSpPr>
          <p:cNvPr id="105" name="Spojnica: zalomená 104">
            <a:extLst>
              <a:ext uri="{FF2B5EF4-FFF2-40B4-BE49-F238E27FC236}">
                <a16:creationId xmlns:a16="http://schemas.microsoft.com/office/drawing/2014/main" id="{4F0744E8-4703-1E09-F850-39041A40131C}"/>
              </a:ext>
            </a:extLst>
          </p:cNvPr>
          <p:cNvCxnSpPr>
            <a:cxnSpLocks/>
            <a:stCxn id="31" idx="3"/>
            <a:endCxn id="9" idx="1"/>
          </p:cNvCxnSpPr>
          <p:nvPr/>
        </p:nvCxnSpPr>
        <p:spPr>
          <a:xfrm flipV="1">
            <a:off x="2758309" y="1915729"/>
            <a:ext cx="927906" cy="9195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pojnica: zalomená 107">
            <a:extLst>
              <a:ext uri="{FF2B5EF4-FFF2-40B4-BE49-F238E27FC236}">
                <a16:creationId xmlns:a16="http://schemas.microsoft.com/office/drawing/2014/main" id="{2D55EABE-617E-C3CA-7263-6E1363463781}"/>
              </a:ext>
            </a:extLst>
          </p:cNvPr>
          <p:cNvCxnSpPr>
            <a:cxnSpLocks/>
            <a:stCxn id="31" idx="3"/>
            <a:endCxn id="28" idx="1"/>
          </p:cNvCxnSpPr>
          <p:nvPr/>
        </p:nvCxnSpPr>
        <p:spPr>
          <a:xfrm>
            <a:off x="2758309" y="2835291"/>
            <a:ext cx="921330" cy="6930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pojnica: zalomená 110">
            <a:extLst>
              <a:ext uri="{FF2B5EF4-FFF2-40B4-BE49-F238E27FC236}">
                <a16:creationId xmlns:a16="http://schemas.microsoft.com/office/drawing/2014/main" id="{8B167A44-54E8-5D37-C4E8-6ED678057F5A}"/>
              </a:ext>
            </a:extLst>
          </p:cNvPr>
          <p:cNvCxnSpPr>
            <a:cxnSpLocks/>
            <a:stCxn id="31" idx="3"/>
            <a:endCxn id="30" idx="1"/>
          </p:cNvCxnSpPr>
          <p:nvPr/>
        </p:nvCxnSpPr>
        <p:spPr>
          <a:xfrm>
            <a:off x="2758309" y="2835291"/>
            <a:ext cx="935491" cy="18652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BlokTextu 116">
            <a:extLst>
              <a:ext uri="{FF2B5EF4-FFF2-40B4-BE49-F238E27FC236}">
                <a16:creationId xmlns:a16="http://schemas.microsoft.com/office/drawing/2014/main" id="{8CEF47FD-992C-62C2-9E46-F450F7D2AF93}"/>
              </a:ext>
            </a:extLst>
          </p:cNvPr>
          <p:cNvSpPr txBox="1"/>
          <p:nvPr/>
        </p:nvSpPr>
        <p:spPr>
          <a:xfrm>
            <a:off x="344933" y="184558"/>
            <a:ext cx="8169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118" name="BlokTextu 117">
            <a:extLst>
              <a:ext uri="{FF2B5EF4-FFF2-40B4-BE49-F238E27FC236}">
                <a16:creationId xmlns:a16="http://schemas.microsoft.com/office/drawing/2014/main" id="{20C0B89A-C98A-4830-9071-8222FB81F404}"/>
              </a:ext>
            </a:extLst>
          </p:cNvPr>
          <p:cNvSpPr txBox="1"/>
          <p:nvPr/>
        </p:nvSpPr>
        <p:spPr>
          <a:xfrm>
            <a:off x="264970" y="258735"/>
            <a:ext cx="84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/>
              <a:t>Hlásenie výrobcov – prehľad MWh tokov</a:t>
            </a:r>
          </a:p>
        </p:txBody>
      </p:sp>
      <p:sp>
        <p:nvSpPr>
          <p:cNvPr id="121" name="Ovál 120">
            <a:extLst>
              <a:ext uri="{FF2B5EF4-FFF2-40B4-BE49-F238E27FC236}">
                <a16:creationId xmlns:a16="http://schemas.microsoft.com/office/drawing/2014/main" id="{00A07BA9-44D8-41E9-97A8-E51172853AAF}"/>
              </a:ext>
            </a:extLst>
          </p:cNvPr>
          <p:cNvSpPr/>
          <p:nvPr/>
        </p:nvSpPr>
        <p:spPr>
          <a:xfrm>
            <a:off x="2486942" y="3133526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id="{C8BEDA64-30DA-AF0F-143B-0B42FC1E15A4}"/>
              </a:ext>
            </a:extLst>
          </p:cNvPr>
          <p:cNvSpPr/>
          <p:nvPr/>
        </p:nvSpPr>
        <p:spPr>
          <a:xfrm>
            <a:off x="6146513" y="2200959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123" name="Ovál 122">
            <a:extLst>
              <a:ext uri="{FF2B5EF4-FFF2-40B4-BE49-F238E27FC236}">
                <a16:creationId xmlns:a16="http://schemas.microsoft.com/office/drawing/2014/main" id="{7F6F1840-7F0A-BF19-0095-6292D67ADEB3}"/>
              </a:ext>
            </a:extLst>
          </p:cNvPr>
          <p:cNvSpPr/>
          <p:nvPr/>
        </p:nvSpPr>
        <p:spPr>
          <a:xfrm>
            <a:off x="6135505" y="365498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id="{10D01466-00C2-DC01-B74E-7002A0EB610F}"/>
              </a:ext>
            </a:extLst>
          </p:cNvPr>
          <p:cNvSpPr/>
          <p:nvPr/>
        </p:nvSpPr>
        <p:spPr>
          <a:xfrm>
            <a:off x="6171478" y="4980552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id="{EE4CC4C1-FB64-17B2-AD2B-F77CD143C566}"/>
              </a:ext>
            </a:extLst>
          </p:cNvPr>
          <p:cNvSpPr/>
          <p:nvPr/>
        </p:nvSpPr>
        <p:spPr>
          <a:xfrm>
            <a:off x="2618114" y="4992914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131" name="Ovál 130">
            <a:extLst>
              <a:ext uri="{FF2B5EF4-FFF2-40B4-BE49-F238E27FC236}">
                <a16:creationId xmlns:a16="http://schemas.microsoft.com/office/drawing/2014/main" id="{A7B5F29E-49D9-C663-3D98-B2F03869E5D6}"/>
              </a:ext>
            </a:extLst>
          </p:cNvPr>
          <p:cNvSpPr/>
          <p:nvPr/>
        </p:nvSpPr>
        <p:spPr>
          <a:xfrm>
            <a:off x="8254197" y="211102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132" name="BlokTextu 131">
            <a:extLst>
              <a:ext uri="{FF2B5EF4-FFF2-40B4-BE49-F238E27FC236}">
                <a16:creationId xmlns:a16="http://schemas.microsoft.com/office/drawing/2014/main" id="{9DBA16D1-5840-431A-E40B-52D66C6E2AFE}"/>
              </a:ext>
            </a:extLst>
          </p:cNvPr>
          <p:cNvSpPr txBox="1"/>
          <p:nvPr/>
        </p:nvSpPr>
        <p:spPr>
          <a:xfrm>
            <a:off x="8554531" y="17858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133" name="Ovál 132">
            <a:extLst>
              <a:ext uri="{FF2B5EF4-FFF2-40B4-BE49-F238E27FC236}">
                <a16:creationId xmlns:a16="http://schemas.microsoft.com/office/drawing/2014/main" id="{CD384568-3EB3-DD03-4F09-AB3055AC9AFA}"/>
              </a:ext>
            </a:extLst>
          </p:cNvPr>
          <p:cNvSpPr/>
          <p:nvPr/>
        </p:nvSpPr>
        <p:spPr>
          <a:xfrm>
            <a:off x="9354865" y="211102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134" name="Ovál 133">
            <a:extLst>
              <a:ext uri="{FF2B5EF4-FFF2-40B4-BE49-F238E27FC236}">
                <a16:creationId xmlns:a16="http://schemas.microsoft.com/office/drawing/2014/main" id="{ECF589BE-56F2-E2CE-68B3-2F14D1BFBAEB}"/>
              </a:ext>
            </a:extLst>
          </p:cNvPr>
          <p:cNvSpPr/>
          <p:nvPr/>
        </p:nvSpPr>
        <p:spPr>
          <a:xfrm>
            <a:off x="8804531" y="211102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135" name="BlokTextu 134">
            <a:extLst>
              <a:ext uri="{FF2B5EF4-FFF2-40B4-BE49-F238E27FC236}">
                <a16:creationId xmlns:a16="http://schemas.microsoft.com/office/drawing/2014/main" id="{123F7836-EFFA-85A3-0E62-EFE5B6DC24C8}"/>
              </a:ext>
            </a:extLst>
          </p:cNvPr>
          <p:cNvSpPr txBox="1"/>
          <p:nvPr/>
        </p:nvSpPr>
        <p:spPr>
          <a:xfrm>
            <a:off x="9114842" y="17858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=</a:t>
            </a:r>
          </a:p>
        </p:txBody>
      </p:sp>
      <p:sp>
        <p:nvSpPr>
          <p:cNvPr id="137" name="Ovál 136">
            <a:extLst>
              <a:ext uri="{FF2B5EF4-FFF2-40B4-BE49-F238E27FC236}">
                <a16:creationId xmlns:a16="http://schemas.microsoft.com/office/drawing/2014/main" id="{96C229DE-B822-CF29-D02C-F97DC20C22D9}"/>
              </a:ext>
            </a:extLst>
          </p:cNvPr>
          <p:cNvSpPr/>
          <p:nvPr/>
        </p:nvSpPr>
        <p:spPr>
          <a:xfrm>
            <a:off x="9905199" y="212683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138" name="Ovál 137">
            <a:extLst>
              <a:ext uri="{FF2B5EF4-FFF2-40B4-BE49-F238E27FC236}">
                <a16:creationId xmlns:a16="http://schemas.microsoft.com/office/drawing/2014/main" id="{13FA0103-C122-2E6E-0E8E-15058ED85C7C}"/>
              </a:ext>
            </a:extLst>
          </p:cNvPr>
          <p:cNvSpPr/>
          <p:nvPr/>
        </p:nvSpPr>
        <p:spPr>
          <a:xfrm>
            <a:off x="10455533" y="211102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139" name="Ovál 138">
            <a:extLst>
              <a:ext uri="{FF2B5EF4-FFF2-40B4-BE49-F238E27FC236}">
                <a16:creationId xmlns:a16="http://schemas.microsoft.com/office/drawing/2014/main" id="{D2D821D5-C2E5-7974-A6FE-F90D6C19FF07}"/>
              </a:ext>
            </a:extLst>
          </p:cNvPr>
          <p:cNvSpPr/>
          <p:nvPr/>
        </p:nvSpPr>
        <p:spPr>
          <a:xfrm>
            <a:off x="10997478" y="219491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140" name="BlokTextu 139">
            <a:extLst>
              <a:ext uri="{FF2B5EF4-FFF2-40B4-BE49-F238E27FC236}">
                <a16:creationId xmlns:a16="http://schemas.microsoft.com/office/drawing/2014/main" id="{E460B7E4-94CC-897F-D9E0-678907C99557}"/>
              </a:ext>
            </a:extLst>
          </p:cNvPr>
          <p:cNvSpPr txBox="1"/>
          <p:nvPr/>
        </p:nvSpPr>
        <p:spPr>
          <a:xfrm>
            <a:off x="9663588" y="182470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141" name="BlokTextu 140">
            <a:extLst>
              <a:ext uri="{FF2B5EF4-FFF2-40B4-BE49-F238E27FC236}">
                <a16:creationId xmlns:a16="http://schemas.microsoft.com/office/drawing/2014/main" id="{A870C668-3308-7F0E-2F3C-1F33E9DDA1DF}"/>
              </a:ext>
            </a:extLst>
          </p:cNvPr>
          <p:cNvSpPr txBox="1"/>
          <p:nvPr/>
        </p:nvSpPr>
        <p:spPr>
          <a:xfrm>
            <a:off x="10213922" y="17858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142" name="BlokTextu 141">
            <a:extLst>
              <a:ext uri="{FF2B5EF4-FFF2-40B4-BE49-F238E27FC236}">
                <a16:creationId xmlns:a16="http://schemas.microsoft.com/office/drawing/2014/main" id="{B2DAA2DF-AC04-0283-07EB-04954528CF36}"/>
              </a:ext>
            </a:extLst>
          </p:cNvPr>
          <p:cNvSpPr txBox="1"/>
          <p:nvPr/>
        </p:nvSpPr>
        <p:spPr>
          <a:xfrm>
            <a:off x="10755867" y="192788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145" name="Obdĺžnik: zaoblené rohy 144">
            <a:extLst>
              <a:ext uri="{FF2B5EF4-FFF2-40B4-BE49-F238E27FC236}">
                <a16:creationId xmlns:a16="http://schemas.microsoft.com/office/drawing/2014/main" id="{82BE8DE2-CD4F-059E-ED43-F1DF3352AA55}"/>
              </a:ext>
            </a:extLst>
          </p:cNvPr>
          <p:cNvSpPr/>
          <p:nvPr/>
        </p:nvSpPr>
        <p:spPr>
          <a:xfrm>
            <a:off x="8104836" y="149319"/>
            <a:ext cx="3402060" cy="42410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BlokTextu 33">
            <a:extLst>
              <a:ext uri="{FF2B5EF4-FFF2-40B4-BE49-F238E27FC236}">
                <a16:creationId xmlns:a16="http://schemas.microsoft.com/office/drawing/2014/main" id="{3D2D310A-EBDD-DB2A-4484-DE2395B367E1}"/>
              </a:ext>
            </a:extLst>
          </p:cNvPr>
          <p:cNvSpPr txBox="1"/>
          <p:nvPr/>
        </p:nvSpPr>
        <p:spPr>
          <a:xfrm>
            <a:off x="6396435" y="4238911"/>
            <a:ext cx="2087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PRENOSOVÁ alebo  DISTRIBUČNÁ SÚSTAVA</a:t>
            </a:r>
          </a:p>
        </p:txBody>
      </p:sp>
      <p:sp>
        <p:nvSpPr>
          <p:cNvPr id="55" name="Obdĺžnik: zaoblené rohy 54">
            <a:extLst>
              <a:ext uri="{FF2B5EF4-FFF2-40B4-BE49-F238E27FC236}">
                <a16:creationId xmlns:a16="http://schemas.microsoft.com/office/drawing/2014/main" id="{F500ED02-A5F1-8EFA-5261-223D9D4AC405}"/>
              </a:ext>
            </a:extLst>
          </p:cNvPr>
          <p:cNvSpPr/>
          <p:nvPr/>
        </p:nvSpPr>
        <p:spPr>
          <a:xfrm>
            <a:off x="4097339" y="2848217"/>
            <a:ext cx="5795134" cy="25719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chemeClr val="bg1"/>
                </a:solidFill>
              </a:rPr>
              <a:t>z toho VLASTNÁ SPOTREBA pokrytá </a:t>
            </a:r>
            <a:r>
              <a:rPr lang="pl-PL" sz="1400" b="1" dirty="0">
                <a:solidFill>
                  <a:schemeClr val="bg1"/>
                </a:solidFill>
              </a:rPr>
              <a:t>z prenosovej alebo distribučnej sústavy</a:t>
            </a:r>
            <a:endParaRPr lang="sk-SK" sz="1400" b="1" dirty="0">
              <a:solidFill>
                <a:schemeClr val="bg1"/>
              </a:solidFill>
            </a:endParaRPr>
          </a:p>
        </p:txBody>
      </p:sp>
      <p:sp>
        <p:nvSpPr>
          <p:cNvPr id="57" name="Obdĺžnik: zaoblené rohy 56">
            <a:extLst>
              <a:ext uri="{FF2B5EF4-FFF2-40B4-BE49-F238E27FC236}">
                <a16:creationId xmlns:a16="http://schemas.microsoft.com/office/drawing/2014/main" id="{99B67117-D218-2A0F-F2D9-1AE24BE2616B}"/>
              </a:ext>
            </a:extLst>
          </p:cNvPr>
          <p:cNvSpPr/>
          <p:nvPr/>
        </p:nvSpPr>
        <p:spPr>
          <a:xfrm>
            <a:off x="4106790" y="2543510"/>
            <a:ext cx="4124050" cy="25719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>
                <a:solidFill>
                  <a:schemeClr val="bg1"/>
                </a:solidFill>
              </a:rPr>
              <a:t>z toho VLASTNÁ SPOTREBA </a:t>
            </a:r>
            <a:r>
              <a:rPr lang="pl-PL" sz="1400" b="1" dirty="0">
                <a:solidFill>
                  <a:schemeClr val="bg1"/>
                </a:solidFill>
              </a:rPr>
              <a:t>pokrytá z vlastnej výroby </a:t>
            </a:r>
            <a:endParaRPr lang="sk-SK" sz="1400" b="1" dirty="0">
              <a:solidFill>
                <a:schemeClr val="bg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C24E46A3-83F9-7E0B-4E38-9B09AB3D73E2}"/>
              </a:ext>
            </a:extLst>
          </p:cNvPr>
          <p:cNvSpPr/>
          <p:nvPr/>
        </p:nvSpPr>
        <p:spPr>
          <a:xfrm>
            <a:off x="8145027" y="2513356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D98E7B8C-7341-8DC2-AA0E-891AC74E02FC}"/>
              </a:ext>
            </a:extLst>
          </p:cNvPr>
          <p:cNvSpPr/>
          <p:nvPr/>
        </p:nvSpPr>
        <p:spPr>
          <a:xfrm>
            <a:off x="9781252" y="282103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63" name="BlokTextu 62">
            <a:extLst>
              <a:ext uri="{FF2B5EF4-FFF2-40B4-BE49-F238E27FC236}">
                <a16:creationId xmlns:a16="http://schemas.microsoft.com/office/drawing/2014/main" id="{23150C4D-0BB3-9FE1-C27D-56BF0F64B12E}"/>
              </a:ext>
            </a:extLst>
          </p:cNvPr>
          <p:cNvSpPr txBox="1"/>
          <p:nvPr/>
        </p:nvSpPr>
        <p:spPr>
          <a:xfrm>
            <a:off x="8145027" y="2502145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2a</a:t>
            </a:r>
          </a:p>
        </p:txBody>
      </p:sp>
      <p:sp>
        <p:nvSpPr>
          <p:cNvPr id="64" name="BlokTextu 63">
            <a:extLst>
              <a:ext uri="{FF2B5EF4-FFF2-40B4-BE49-F238E27FC236}">
                <a16:creationId xmlns:a16="http://schemas.microsoft.com/office/drawing/2014/main" id="{EFC2C2FF-2B71-B6DD-8237-C602B9DBEDFF}"/>
              </a:ext>
            </a:extLst>
          </p:cNvPr>
          <p:cNvSpPr txBox="1"/>
          <p:nvPr/>
        </p:nvSpPr>
        <p:spPr>
          <a:xfrm>
            <a:off x="9773319" y="2802016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2b</a:t>
            </a:r>
          </a:p>
        </p:txBody>
      </p:sp>
      <p:cxnSp>
        <p:nvCxnSpPr>
          <p:cNvPr id="67" name="Spojnica: zalomená 66">
            <a:extLst>
              <a:ext uri="{FF2B5EF4-FFF2-40B4-BE49-F238E27FC236}">
                <a16:creationId xmlns:a16="http://schemas.microsoft.com/office/drawing/2014/main" id="{2C6F1785-1500-4D69-EBC8-FE42D0BF3A23}"/>
              </a:ext>
            </a:extLst>
          </p:cNvPr>
          <p:cNvCxnSpPr>
            <a:cxnSpLocks/>
            <a:endCxn id="57" idx="1"/>
          </p:cNvCxnSpPr>
          <p:nvPr/>
        </p:nvCxnSpPr>
        <p:spPr>
          <a:xfrm rot="16200000" flipH="1">
            <a:off x="3939296" y="2504615"/>
            <a:ext cx="202034" cy="1329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pojnica: zalomená 69">
            <a:extLst>
              <a:ext uri="{FF2B5EF4-FFF2-40B4-BE49-F238E27FC236}">
                <a16:creationId xmlns:a16="http://schemas.microsoft.com/office/drawing/2014/main" id="{0B3DC786-2132-8D6B-9E9E-CE05BF3106A3}"/>
              </a:ext>
            </a:extLst>
          </p:cNvPr>
          <p:cNvCxnSpPr>
            <a:cxnSpLocks/>
            <a:endCxn id="55" idx="1"/>
          </p:cNvCxnSpPr>
          <p:nvPr/>
        </p:nvCxnSpPr>
        <p:spPr>
          <a:xfrm rot="16200000" flipH="1">
            <a:off x="3781530" y="2661007"/>
            <a:ext cx="508117" cy="1235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Ovál 71">
            <a:extLst>
              <a:ext uri="{FF2B5EF4-FFF2-40B4-BE49-F238E27FC236}">
                <a16:creationId xmlns:a16="http://schemas.microsoft.com/office/drawing/2014/main" id="{E7925B0C-9B54-0406-B957-2EC827E951B9}"/>
              </a:ext>
            </a:extLst>
          </p:cNvPr>
          <p:cNvSpPr/>
          <p:nvPr/>
        </p:nvSpPr>
        <p:spPr>
          <a:xfrm>
            <a:off x="8819698" y="663875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73" name="BlokTextu 72">
            <a:extLst>
              <a:ext uri="{FF2B5EF4-FFF2-40B4-BE49-F238E27FC236}">
                <a16:creationId xmlns:a16="http://schemas.microsoft.com/office/drawing/2014/main" id="{1A79DC52-18E5-7AD9-4426-65C1A2E5DB1F}"/>
              </a:ext>
            </a:extLst>
          </p:cNvPr>
          <p:cNvSpPr txBox="1"/>
          <p:nvPr/>
        </p:nvSpPr>
        <p:spPr>
          <a:xfrm>
            <a:off x="9128794" y="61986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=</a:t>
            </a: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76332FFA-E540-E838-137B-4F23405E9613}"/>
              </a:ext>
            </a:extLst>
          </p:cNvPr>
          <p:cNvSpPr/>
          <p:nvPr/>
        </p:nvSpPr>
        <p:spPr>
          <a:xfrm>
            <a:off x="9409054" y="668366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75" name="BlokTextu 74">
            <a:extLst>
              <a:ext uri="{FF2B5EF4-FFF2-40B4-BE49-F238E27FC236}">
                <a16:creationId xmlns:a16="http://schemas.microsoft.com/office/drawing/2014/main" id="{F7B46CDC-9A9F-3FD3-F710-1E7EBAC8504C}"/>
              </a:ext>
            </a:extLst>
          </p:cNvPr>
          <p:cNvSpPr txBox="1"/>
          <p:nvPr/>
        </p:nvSpPr>
        <p:spPr>
          <a:xfrm>
            <a:off x="9387226" y="664602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2a</a:t>
            </a: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94504C9E-EC97-4E71-171A-7865300709A2}"/>
              </a:ext>
            </a:extLst>
          </p:cNvPr>
          <p:cNvSpPr/>
          <p:nvPr/>
        </p:nvSpPr>
        <p:spPr>
          <a:xfrm>
            <a:off x="9926801" y="662127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77" name="BlokTextu 76">
            <a:extLst>
              <a:ext uri="{FF2B5EF4-FFF2-40B4-BE49-F238E27FC236}">
                <a16:creationId xmlns:a16="http://schemas.microsoft.com/office/drawing/2014/main" id="{34C40AA7-A77C-59EB-B482-260E08BCA532}"/>
              </a:ext>
            </a:extLst>
          </p:cNvPr>
          <p:cNvSpPr txBox="1"/>
          <p:nvPr/>
        </p:nvSpPr>
        <p:spPr>
          <a:xfrm>
            <a:off x="9904973" y="658363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2b</a:t>
            </a:r>
          </a:p>
        </p:txBody>
      </p:sp>
      <p:sp>
        <p:nvSpPr>
          <p:cNvPr id="78" name="BlokTextu 77">
            <a:extLst>
              <a:ext uri="{FF2B5EF4-FFF2-40B4-BE49-F238E27FC236}">
                <a16:creationId xmlns:a16="http://schemas.microsoft.com/office/drawing/2014/main" id="{C9DF5C36-86DE-4105-8F25-BFD76E41E07D}"/>
              </a:ext>
            </a:extLst>
          </p:cNvPr>
          <p:cNvSpPr txBox="1"/>
          <p:nvPr/>
        </p:nvSpPr>
        <p:spPr>
          <a:xfrm>
            <a:off x="9697144" y="63416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+</a:t>
            </a:r>
          </a:p>
        </p:txBody>
      </p:sp>
      <p:sp>
        <p:nvSpPr>
          <p:cNvPr id="85" name="Obdĺžnik: zaoblené rohy 84">
            <a:extLst>
              <a:ext uri="{FF2B5EF4-FFF2-40B4-BE49-F238E27FC236}">
                <a16:creationId xmlns:a16="http://schemas.microsoft.com/office/drawing/2014/main" id="{B35DC3DA-EDE6-0D0A-7AFC-32241909AF18}"/>
              </a:ext>
            </a:extLst>
          </p:cNvPr>
          <p:cNvSpPr/>
          <p:nvPr/>
        </p:nvSpPr>
        <p:spPr>
          <a:xfrm>
            <a:off x="8701390" y="615341"/>
            <a:ext cx="1694423" cy="42410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B822A58D-38CA-1CA2-B2AB-9D6F763A7528}"/>
              </a:ext>
            </a:extLst>
          </p:cNvPr>
          <p:cNvSpPr/>
          <p:nvPr/>
        </p:nvSpPr>
        <p:spPr>
          <a:xfrm>
            <a:off x="2839279" y="2559069"/>
            <a:ext cx="322569" cy="276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4" name="Spojnica: zalomená 13">
            <a:extLst>
              <a:ext uri="{FF2B5EF4-FFF2-40B4-BE49-F238E27FC236}">
                <a16:creationId xmlns:a16="http://schemas.microsoft.com/office/drawing/2014/main" id="{E5D5C894-C468-5D07-8F5C-2000B4FF219C}"/>
              </a:ext>
            </a:extLst>
          </p:cNvPr>
          <p:cNvCxnSpPr>
            <a:cxnSpLocks/>
            <a:stCxn id="46" idx="0"/>
            <a:endCxn id="12" idx="2"/>
          </p:cNvCxnSpPr>
          <p:nvPr/>
        </p:nvCxnSpPr>
        <p:spPr>
          <a:xfrm rot="5400000" flipH="1" flipV="1">
            <a:off x="1650751" y="2794445"/>
            <a:ext cx="1308967" cy="1390660"/>
          </a:xfrm>
          <a:prstGeom prst="bentConnector3">
            <a:avLst>
              <a:gd name="adj1" fmla="val 359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ĺžnik: zaoblené rohy 16">
            <a:extLst>
              <a:ext uri="{FF2B5EF4-FFF2-40B4-BE49-F238E27FC236}">
                <a16:creationId xmlns:a16="http://schemas.microsoft.com/office/drawing/2014/main" id="{2A34657D-3E04-FB84-D067-F4430D97F46C}"/>
              </a:ext>
            </a:extLst>
          </p:cNvPr>
          <p:cNvSpPr/>
          <p:nvPr/>
        </p:nvSpPr>
        <p:spPr>
          <a:xfrm>
            <a:off x="3559730" y="5441494"/>
            <a:ext cx="5795135" cy="13570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1200" b="1" dirty="0">
                <a:solidFill>
                  <a:schemeClr val="tx1"/>
                </a:solidFill>
                <a:latin typeface="Open Sans" panose="020B0606030504020204" pitchFamily="34" charset="0"/>
              </a:rPr>
              <a:t>PRIAME VEDENIE je elektrické vedenie</a:t>
            </a:r>
            <a:r>
              <a:rPr lang="sk-SK" sz="1200" dirty="0">
                <a:solidFill>
                  <a:schemeClr val="tx1"/>
                </a:solidFill>
                <a:latin typeface="Open Sans" panose="020B0606030504020204" pitchFamily="34" charset="0"/>
              </a:rPr>
              <a:t>, ktoré spája:</a:t>
            </a:r>
          </a:p>
          <a:p>
            <a:r>
              <a:rPr lang="sk-SK" sz="1200" dirty="0">
                <a:solidFill>
                  <a:schemeClr val="tx1"/>
                </a:solidFill>
                <a:latin typeface="Open Sans" panose="020B0606030504020204" pitchFamily="34" charset="0"/>
              </a:rPr>
              <a:t>- výrobcu elektriny s koncovým odberateľom elektriny  </a:t>
            </a:r>
          </a:p>
          <a:p>
            <a:r>
              <a:rPr lang="sk-SK" sz="1200" dirty="0">
                <a:solidFill>
                  <a:schemeClr val="tx1"/>
                </a:solidFill>
                <a:latin typeface="Open Sans" panose="020B0606030504020204" pitchFamily="34" charset="0"/>
              </a:rPr>
              <a:t>- výrobcu elektriny s odberateľom elektriny, ktorý nie je pripojený do prenosovej sústavy alebo do distribučnej sústavy</a:t>
            </a:r>
          </a:p>
          <a:p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Priame vedenie NIE JE ak je zdroj pripojený do </a:t>
            </a:r>
            <a:r>
              <a:rPr lang="sk-SK" sz="1200" b="1" dirty="0">
                <a:solidFill>
                  <a:schemeClr val="tx1"/>
                </a:solidFill>
                <a:latin typeface="Open Sans" panose="020B0606030504020204" pitchFamily="34" charset="0"/>
              </a:rPr>
              <a:t>prenosovej / distribučnej 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sústavy </a:t>
            </a:r>
            <a:r>
              <a:rPr lang="sk-SK" sz="120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vrátane </a:t>
            </a:r>
            <a:r>
              <a:rPr lang="sk-SK" sz="12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miestnej distribučnej sústavy </a:t>
            </a:r>
            <a:r>
              <a:rPr lang="sk-SK" sz="120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prevádzkovanej osobou, ktorá môže byť súčasne prevádzkovateľom zdroja</a:t>
            </a:r>
            <a:endParaRPr lang="sk-SK" sz="1200" dirty="0">
              <a:solidFill>
                <a:schemeClr val="tx1"/>
              </a:solidFill>
            </a:endParaRPr>
          </a:p>
          <a:p>
            <a:endParaRPr lang="sk-SK" sz="1200" dirty="0">
              <a:solidFill>
                <a:schemeClr val="tx1"/>
              </a:solidFill>
              <a:latin typeface="Open Sans" panose="020B0606030504020204" pitchFamily="34" charset="0"/>
            </a:endParaRPr>
          </a:p>
        </p:txBody>
      </p:sp>
      <p:cxnSp>
        <p:nvCxnSpPr>
          <p:cNvPr id="20" name="Spojnica: zalomená 19">
            <a:extLst>
              <a:ext uri="{FF2B5EF4-FFF2-40B4-BE49-F238E27FC236}">
                <a16:creationId xmlns:a16="http://schemas.microsoft.com/office/drawing/2014/main" id="{B5794FFE-5501-AD76-69E4-CCD4AF8B9563}"/>
              </a:ext>
            </a:extLst>
          </p:cNvPr>
          <p:cNvCxnSpPr>
            <a:cxnSpLocks/>
            <a:stCxn id="31" idx="3"/>
          </p:cNvCxnSpPr>
          <p:nvPr/>
        </p:nvCxnSpPr>
        <p:spPr>
          <a:xfrm>
            <a:off x="2758309" y="2835291"/>
            <a:ext cx="6446419" cy="3283333"/>
          </a:xfrm>
          <a:prstGeom prst="bentConnector3">
            <a:avLst>
              <a:gd name="adj1" fmla="val 731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>
            <a:extLst>
              <a:ext uri="{FF2B5EF4-FFF2-40B4-BE49-F238E27FC236}">
                <a16:creationId xmlns:a16="http://schemas.microsoft.com/office/drawing/2014/main" id="{58B047B4-B156-1950-EDB3-3E7EDA6F48D7}"/>
              </a:ext>
            </a:extLst>
          </p:cNvPr>
          <p:cNvSpPr/>
          <p:nvPr/>
        </p:nvSpPr>
        <p:spPr>
          <a:xfrm>
            <a:off x="11727213" y="6432681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4870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Obrázok 86">
            <a:extLst>
              <a:ext uri="{FF2B5EF4-FFF2-40B4-BE49-F238E27FC236}">
                <a16:creationId xmlns:a16="http://schemas.microsoft.com/office/drawing/2014/main" id="{AF0203D9-1B05-7611-BA24-62DBB459F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16" y="0"/>
            <a:ext cx="10566211" cy="6858000"/>
          </a:xfrm>
          <a:prstGeom prst="rect">
            <a:avLst/>
          </a:prstGeom>
        </p:spPr>
      </p:pic>
      <p:sp>
        <p:nvSpPr>
          <p:cNvPr id="2" name="Ovál 1">
            <a:extLst>
              <a:ext uri="{FF2B5EF4-FFF2-40B4-BE49-F238E27FC236}">
                <a16:creationId xmlns:a16="http://schemas.microsoft.com/office/drawing/2014/main" id="{353B7678-3423-262E-C04E-8663940C577C}"/>
              </a:ext>
            </a:extLst>
          </p:cNvPr>
          <p:cNvSpPr/>
          <p:nvPr/>
        </p:nvSpPr>
        <p:spPr>
          <a:xfrm>
            <a:off x="4164105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1</a:t>
            </a: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7CB8A83F-8869-8D7D-C026-F35CC5315360}"/>
              </a:ext>
            </a:extLst>
          </p:cNvPr>
          <p:cNvSpPr/>
          <p:nvPr/>
        </p:nvSpPr>
        <p:spPr>
          <a:xfrm>
            <a:off x="4813281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2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A2515EA-F566-E769-E4A5-25E312A34D52}"/>
              </a:ext>
            </a:extLst>
          </p:cNvPr>
          <p:cNvSpPr/>
          <p:nvPr/>
        </p:nvSpPr>
        <p:spPr>
          <a:xfrm>
            <a:off x="6890491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3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99204BEC-67B1-EE3B-85D8-A130AAD7DA99}"/>
              </a:ext>
            </a:extLst>
          </p:cNvPr>
          <p:cNvSpPr/>
          <p:nvPr/>
        </p:nvSpPr>
        <p:spPr>
          <a:xfrm>
            <a:off x="7764395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4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209FD4AC-0F23-F104-8963-1BF33AA6AF3C}"/>
              </a:ext>
            </a:extLst>
          </p:cNvPr>
          <p:cNvSpPr/>
          <p:nvPr/>
        </p:nvSpPr>
        <p:spPr>
          <a:xfrm>
            <a:off x="8549423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5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1A2ACCF-1E16-CF68-742B-D70A624FCE59}"/>
              </a:ext>
            </a:extLst>
          </p:cNvPr>
          <p:cNvSpPr/>
          <p:nvPr/>
        </p:nvSpPr>
        <p:spPr>
          <a:xfrm>
            <a:off x="9334451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6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D8383F08-6092-F7D8-4F5A-8B2D5DC9D1D0}"/>
              </a:ext>
            </a:extLst>
          </p:cNvPr>
          <p:cNvSpPr/>
          <p:nvPr/>
        </p:nvSpPr>
        <p:spPr>
          <a:xfrm>
            <a:off x="6042989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727A6496-6D34-9391-3A8E-4D0FA42588C5}"/>
              </a:ext>
            </a:extLst>
          </p:cNvPr>
          <p:cNvSpPr/>
          <p:nvPr/>
        </p:nvSpPr>
        <p:spPr>
          <a:xfrm>
            <a:off x="5441765" y="3322198"/>
            <a:ext cx="352337" cy="3042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A0AE8977-ACEC-226C-529C-A2563F1552BA}"/>
              </a:ext>
            </a:extLst>
          </p:cNvPr>
          <p:cNvSpPr txBox="1"/>
          <p:nvPr/>
        </p:nvSpPr>
        <p:spPr>
          <a:xfrm>
            <a:off x="5427706" y="3313931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2a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6BF90232-6F59-22B2-9EEF-FD6170DE4B95}"/>
              </a:ext>
            </a:extLst>
          </p:cNvPr>
          <p:cNvSpPr txBox="1"/>
          <p:nvPr/>
        </p:nvSpPr>
        <p:spPr>
          <a:xfrm>
            <a:off x="6032007" y="3313930"/>
            <a:ext cx="49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</a:rPr>
              <a:t>2b</a:t>
            </a:r>
          </a:p>
        </p:txBody>
      </p:sp>
      <p:grpSp>
        <p:nvGrpSpPr>
          <p:cNvPr id="45" name="Skupina 44">
            <a:extLst>
              <a:ext uri="{FF2B5EF4-FFF2-40B4-BE49-F238E27FC236}">
                <a16:creationId xmlns:a16="http://schemas.microsoft.com/office/drawing/2014/main" id="{E801E71A-AAF8-FA57-F4CA-82C82C50E5E0}"/>
              </a:ext>
            </a:extLst>
          </p:cNvPr>
          <p:cNvGrpSpPr/>
          <p:nvPr/>
        </p:nvGrpSpPr>
        <p:grpSpPr>
          <a:xfrm>
            <a:off x="6812579" y="5846735"/>
            <a:ext cx="3402060" cy="424109"/>
            <a:chOff x="8104836" y="149319"/>
            <a:chExt cx="3402060" cy="424109"/>
          </a:xfrm>
        </p:grpSpPr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40AE8D9-C437-9D68-2586-56EA8B6D5DD4}"/>
                </a:ext>
              </a:extLst>
            </p:cNvPr>
            <p:cNvSpPr/>
            <p:nvPr/>
          </p:nvSpPr>
          <p:spPr>
            <a:xfrm>
              <a:off x="8245808" y="219491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1</a:t>
              </a:r>
            </a:p>
          </p:txBody>
        </p:sp>
        <p:sp>
          <p:nvSpPr>
            <p:cNvPr id="17" name="BlokTextu 16">
              <a:extLst>
                <a:ext uri="{FF2B5EF4-FFF2-40B4-BE49-F238E27FC236}">
                  <a16:creationId xmlns:a16="http://schemas.microsoft.com/office/drawing/2014/main" id="{98D1D279-D7B7-669C-55D3-42E4AEA4C311}"/>
                </a:ext>
              </a:extLst>
            </p:cNvPr>
            <p:cNvSpPr txBox="1"/>
            <p:nvPr/>
          </p:nvSpPr>
          <p:spPr>
            <a:xfrm>
              <a:off x="8546142" y="186973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7B9AAE03-5AC5-D355-E9A6-D7CA36015D4C}"/>
                </a:ext>
              </a:extLst>
            </p:cNvPr>
            <p:cNvSpPr/>
            <p:nvPr/>
          </p:nvSpPr>
          <p:spPr>
            <a:xfrm>
              <a:off x="9346476" y="219491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2</a:t>
              </a: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AB40808D-AB2F-A563-7A08-F50591811115}"/>
                </a:ext>
              </a:extLst>
            </p:cNvPr>
            <p:cNvSpPr/>
            <p:nvPr/>
          </p:nvSpPr>
          <p:spPr>
            <a:xfrm>
              <a:off x="8796142" y="219491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6</a:t>
              </a:r>
            </a:p>
          </p:txBody>
        </p:sp>
        <p:sp>
          <p:nvSpPr>
            <p:cNvPr id="20" name="BlokTextu 19">
              <a:extLst>
                <a:ext uri="{FF2B5EF4-FFF2-40B4-BE49-F238E27FC236}">
                  <a16:creationId xmlns:a16="http://schemas.microsoft.com/office/drawing/2014/main" id="{76B12E4C-D66D-D27B-3492-6E0F59ABFD47}"/>
                </a:ext>
              </a:extLst>
            </p:cNvPr>
            <p:cNvSpPr txBox="1"/>
            <p:nvPr/>
          </p:nvSpPr>
          <p:spPr>
            <a:xfrm>
              <a:off x="9106453" y="186973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=</a:t>
              </a: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7AE9BADF-4BE5-C14F-D4A2-50E99DE119E0}"/>
                </a:ext>
              </a:extLst>
            </p:cNvPr>
            <p:cNvSpPr/>
            <p:nvPr/>
          </p:nvSpPr>
          <p:spPr>
            <a:xfrm>
              <a:off x="9896810" y="221072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3</a:t>
              </a:r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9EB0256A-07AC-CB8F-9177-72816295A716}"/>
                </a:ext>
              </a:extLst>
            </p:cNvPr>
            <p:cNvSpPr/>
            <p:nvPr/>
          </p:nvSpPr>
          <p:spPr>
            <a:xfrm>
              <a:off x="10447144" y="219491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4</a:t>
              </a:r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9D56CE0F-BA52-85B8-4D4E-478A09B39FDC}"/>
                </a:ext>
              </a:extLst>
            </p:cNvPr>
            <p:cNvSpPr/>
            <p:nvPr/>
          </p:nvSpPr>
          <p:spPr>
            <a:xfrm>
              <a:off x="10997478" y="219491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5</a:t>
              </a:r>
            </a:p>
          </p:txBody>
        </p:sp>
        <p:sp>
          <p:nvSpPr>
            <p:cNvPr id="27" name="BlokTextu 26">
              <a:extLst>
                <a:ext uri="{FF2B5EF4-FFF2-40B4-BE49-F238E27FC236}">
                  <a16:creationId xmlns:a16="http://schemas.microsoft.com/office/drawing/2014/main" id="{7677E145-7F43-FEB3-3433-FA65FA8301E3}"/>
                </a:ext>
              </a:extLst>
            </p:cNvPr>
            <p:cNvSpPr txBox="1"/>
            <p:nvPr/>
          </p:nvSpPr>
          <p:spPr>
            <a:xfrm>
              <a:off x="9655199" y="190859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2" name="BlokTextu 31">
              <a:extLst>
                <a:ext uri="{FF2B5EF4-FFF2-40B4-BE49-F238E27FC236}">
                  <a16:creationId xmlns:a16="http://schemas.microsoft.com/office/drawing/2014/main" id="{AD59F580-3AE8-02E5-FFA0-AF1C1692A41F}"/>
                </a:ext>
              </a:extLst>
            </p:cNvPr>
            <p:cNvSpPr txBox="1"/>
            <p:nvPr/>
          </p:nvSpPr>
          <p:spPr>
            <a:xfrm>
              <a:off x="10205533" y="186973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5" name="BlokTextu 34">
              <a:extLst>
                <a:ext uri="{FF2B5EF4-FFF2-40B4-BE49-F238E27FC236}">
                  <a16:creationId xmlns:a16="http://schemas.microsoft.com/office/drawing/2014/main" id="{107F913A-3D50-9E59-2149-FEEE4B6CFEEA}"/>
                </a:ext>
              </a:extLst>
            </p:cNvPr>
            <p:cNvSpPr txBox="1"/>
            <p:nvPr/>
          </p:nvSpPr>
          <p:spPr>
            <a:xfrm>
              <a:off x="10755867" y="192788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36" name="Obdĺžnik: zaoblené rohy 35">
              <a:extLst>
                <a:ext uri="{FF2B5EF4-FFF2-40B4-BE49-F238E27FC236}">
                  <a16:creationId xmlns:a16="http://schemas.microsoft.com/office/drawing/2014/main" id="{62B00C26-AF64-5A66-88B7-5FF571DF51AC}"/>
                </a:ext>
              </a:extLst>
            </p:cNvPr>
            <p:cNvSpPr/>
            <p:nvPr/>
          </p:nvSpPr>
          <p:spPr>
            <a:xfrm>
              <a:off x="8104836" y="149319"/>
              <a:ext cx="3402060" cy="424109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20EDAEDD-4C05-54EA-4EF0-4EEF83C1C57D}"/>
              </a:ext>
            </a:extLst>
          </p:cNvPr>
          <p:cNvGrpSpPr/>
          <p:nvPr/>
        </p:nvGrpSpPr>
        <p:grpSpPr>
          <a:xfrm>
            <a:off x="4756366" y="5846735"/>
            <a:ext cx="1694423" cy="424109"/>
            <a:chOff x="8659445" y="615341"/>
            <a:chExt cx="1694423" cy="424109"/>
          </a:xfrm>
        </p:grpSpPr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FF8FE3C6-7E89-1FC6-F171-FA58A7B0BCE7}"/>
                </a:ext>
              </a:extLst>
            </p:cNvPr>
            <p:cNvSpPr/>
            <p:nvPr/>
          </p:nvSpPr>
          <p:spPr>
            <a:xfrm>
              <a:off x="8777753" y="663875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2</a:t>
              </a:r>
            </a:p>
          </p:txBody>
        </p:sp>
        <p:sp>
          <p:nvSpPr>
            <p:cNvPr id="38" name="BlokTextu 37">
              <a:extLst>
                <a:ext uri="{FF2B5EF4-FFF2-40B4-BE49-F238E27FC236}">
                  <a16:creationId xmlns:a16="http://schemas.microsoft.com/office/drawing/2014/main" id="{0016DDF6-D286-0AD0-33F6-7B2000A0DF6F}"/>
                </a:ext>
              </a:extLst>
            </p:cNvPr>
            <p:cNvSpPr txBox="1"/>
            <p:nvPr/>
          </p:nvSpPr>
          <p:spPr>
            <a:xfrm>
              <a:off x="9086849" y="619861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=</a:t>
              </a:r>
            </a:p>
          </p:txBody>
        </p:sp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FD749630-F2EF-6E79-7E2E-FB6203EF20E6}"/>
                </a:ext>
              </a:extLst>
            </p:cNvPr>
            <p:cNvSpPr/>
            <p:nvPr/>
          </p:nvSpPr>
          <p:spPr>
            <a:xfrm>
              <a:off x="9367109" y="668366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40" name="BlokTextu 39">
              <a:extLst>
                <a:ext uri="{FF2B5EF4-FFF2-40B4-BE49-F238E27FC236}">
                  <a16:creationId xmlns:a16="http://schemas.microsoft.com/office/drawing/2014/main" id="{A834A610-E7AF-8DC9-7478-38A9B4BFD036}"/>
                </a:ext>
              </a:extLst>
            </p:cNvPr>
            <p:cNvSpPr txBox="1"/>
            <p:nvPr/>
          </p:nvSpPr>
          <p:spPr>
            <a:xfrm>
              <a:off x="9345281" y="664602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2a</a:t>
              </a:r>
            </a:p>
          </p:txBody>
        </p:sp>
        <p:sp>
          <p:nvSpPr>
            <p:cNvPr id="41" name="Ovál 40">
              <a:extLst>
                <a:ext uri="{FF2B5EF4-FFF2-40B4-BE49-F238E27FC236}">
                  <a16:creationId xmlns:a16="http://schemas.microsoft.com/office/drawing/2014/main" id="{5666358A-998D-83F6-83E8-44A0BFB7068D}"/>
                </a:ext>
              </a:extLst>
            </p:cNvPr>
            <p:cNvSpPr/>
            <p:nvPr/>
          </p:nvSpPr>
          <p:spPr>
            <a:xfrm>
              <a:off x="9884856" y="662127"/>
              <a:ext cx="352337" cy="30429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200" dirty="0"/>
            </a:p>
          </p:txBody>
        </p:sp>
        <p:sp>
          <p:nvSpPr>
            <p:cNvPr id="42" name="BlokTextu 41">
              <a:extLst>
                <a:ext uri="{FF2B5EF4-FFF2-40B4-BE49-F238E27FC236}">
                  <a16:creationId xmlns:a16="http://schemas.microsoft.com/office/drawing/2014/main" id="{A8614A36-3520-7962-609F-013630584AD2}"/>
                </a:ext>
              </a:extLst>
            </p:cNvPr>
            <p:cNvSpPr txBox="1"/>
            <p:nvPr/>
          </p:nvSpPr>
          <p:spPr>
            <a:xfrm>
              <a:off x="9863028" y="658363"/>
              <a:ext cx="4908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400" dirty="0">
                  <a:solidFill>
                    <a:schemeClr val="bg1"/>
                  </a:solidFill>
                </a:rPr>
                <a:t>2b</a:t>
              </a:r>
            </a:p>
          </p:txBody>
        </p:sp>
        <p:sp>
          <p:nvSpPr>
            <p:cNvPr id="43" name="BlokTextu 42">
              <a:extLst>
                <a:ext uri="{FF2B5EF4-FFF2-40B4-BE49-F238E27FC236}">
                  <a16:creationId xmlns:a16="http://schemas.microsoft.com/office/drawing/2014/main" id="{CFFE5A0F-6B8A-86FC-430B-6A28BB9002B4}"/>
                </a:ext>
              </a:extLst>
            </p:cNvPr>
            <p:cNvSpPr txBox="1"/>
            <p:nvPr/>
          </p:nvSpPr>
          <p:spPr>
            <a:xfrm>
              <a:off x="9655199" y="634169"/>
              <a:ext cx="35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+</a:t>
              </a:r>
            </a:p>
          </p:txBody>
        </p:sp>
        <p:sp>
          <p:nvSpPr>
            <p:cNvPr id="44" name="Obdĺžnik: zaoblené rohy 43">
              <a:extLst>
                <a:ext uri="{FF2B5EF4-FFF2-40B4-BE49-F238E27FC236}">
                  <a16:creationId xmlns:a16="http://schemas.microsoft.com/office/drawing/2014/main" id="{10575DE6-40AE-9475-AF1F-C6CE991F9983}"/>
                </a:ext>
              </a:extLst>
            </p:cNvPr>
            <p:cNvSpPr/>
            <p:nvPr/>
          </p:nvSpPr>
          <p:spPr>
            <a:xfrm>
              <a:off x="8659445" y="615341"/>
              <a:ext cx="1694423" cy="424109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sz="1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614063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318</Words>
  <Application>Microsoft Office PowerPoint</Application>
  <PresentationFormat>Širokouhlá</PresentationFormat>
  <Paragraphs>69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Motív Office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Hlásenie výrobcov – prehľad MWh tokov</dc:title>
  <dc:creator>Lucia Abrahamová</dc:creator>
  <cp:lastModifiedBy>oros</cp:lastModifiedBy>
  <cp:revision>19</cp:revision>
  <cp:lastPrinted>2024-01-25T09:33:30Z</cp:lastPrinted>
  <dcterms:created xsi:type="dcterms:W3CDTF">2024-01-22T19:32:23Z</dcterms:created>
  <dcterms:modified xsi:type="dcterms:W3CDTF">2025-03-24T08:15:12Z</dcterms:modified>
</cp:coreProperties>
</file>